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27"/>
  </p:notesMasterIdLst>
  <p:handoutMasterIdLst>
    <p:handoutMasterId r:id="rId28"/>
  </p:handoutMasterIdLst>
  <p:sldIdLst>
    <p:sldId id="749" r:id="rId2"/>
    <p:sldId id="981" r:id="rId3"/>
    <p:sldId id="982" r:id="rId4"/>
    <p:sldId id="983" r:id="rId5"/>
    <p:sldId id="984" r:id="rId6"/>
    <p:sldId id="988" r:id="rId7"/>
    <p:sldId id="995" r:id="rId8"/>
    <p:sldId id="996" r:id="rId9"/>
    <p:sldId id="997" r:id="rId10"/>
    <p:sldId id="998" r:id="rId11"/>
    <p:sldId id="1002" r:id="rId12"/>
    <p:sldId id="1009" r:id="rId13"/>
    <p:sldId id="1000" r:id="rId14"/>
    <p:sldId id="1001" r:id="rId15"/>
    <p:sldId id="1003" r:id="rId16"/>
    <p:sldId id="1004" r:id="rId17"/>
    <p:sldId id="989" r:id="rId18"/>
    <p:sldId id="990" r:id="rId19"/>
    <p:sldId id="986" r:id="rId20"/>
    <p:sldId id="991" r:id="rId21"/>
    <p:sldId id="992" r:id="rId22"/>
    <p:sldId id="993" r:id="rId23"/>
    <p:sldId id="953" r:id="rId24"/>
    <p:sldId id="994" r:id="rId25"/>
    <p:sldId id="928" r:id="rId26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FFFF99"/>
    <a:srgbClr val="006600"/>
    <a:srgbClr val="0000CC"/>
    <a:srgbClr val="000099"/>
    <a:srgbClr val="CC3300"/>
    <a:srgbClr val="3333FF"/>
    <a:srgbClr val="0066FF"/>
    <a:srgbClr val="00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424" autoAdjust="0"/>
  </p:normalViewPr>
  <p:slideViewPr>
    <p:cSldViewPr>
      <p:cViewPr varScale="1">
        <p:scale>
          <a:sx n="71" d="100"/>
          <a:sy n="71" d="100"/>
        </p:scale>
        <p:origin x="1074" y="60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504D2-3CFF-4B1A-BFB2-354578D051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AA03A4-FECC-490E-930E-1674507B129E}">
      <dgm:prSet phldrT="[文字]" custT="1"/>
      <dgm:spPr/>
      <dgm:t>
        <a:bodyPr/>
        <a:lstStyle/>
        <a:p>
          <a:r>
            <a:rPr lang="zh-TW" altLang="en-US" sz="2400" dirty="0" smtClean="0">
              <a:latin typeface="+mj-lt"/>
              <a:ea typeface="微軟正黑體" panose="020B0604030504040204" pitchFamily="34" charset="-120"/>
            </a:rPr>
            <a:t>學校資格</a:t>
          </a:r>
          <a:endParaRPr lang="zh-TW" altLang="en-US" sz="2400" dirty="0">
            <a:latin typeface="+mj-lt"/>
            <a:ea typeface="微軟正黑體" panose="020B0604030504040204" pitchFamily="34" charset="-120"/>
          </a:endParaRPr>
        </a:p>
      </dgm:t>
    </dgm:pt>
    <dgm:pt modelId="{4B49790B-FECC-473E-BE13-01B442D7F30E}" type="parTrans" cxnId="{2A58E3B4-D28D-4B11-94B1-25401668B754}">
      <dgm:prSet/>
      <dgm:spPr/>
      <dgm:t>
        <a:bodyPr/>
        <a:lstStyle/>
        <a:p>
          <a:endParaRPr lang="zh-TW" altLang="en-US"/>
        </a:p>
      </dgm:t>
    </dgm:pt>
    <dgm:pt modelId="{1B7DDD4E-C73B-49C6-92CF-B3EF545C4B87}" type="sibTrans" cxnId="{2A58E3B4-D28D-4B11-94B1-25401668B754}">
      <dgm:prSet/>
      <dgm:spPr/>
      <dgm:t>
        <a:bodyPr/>
        <a:lstStyle/>
        <a:p>
          <a:endParaRPr lang="zh-TW" altLang="en-US"/>
        </a:p>
      </dgm:t>
    </dgm:pt>
    <dgm:pt modelId="{10CCF011-C376-4353-BE98-9DC98B6C072F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>
              <a:latin typeface="+mj-lt"/>
              <a:ea typeface="微軟正黑體" panose="020B0604030504040204" pitchFamily="34" charset="-120"/>
            </a:rPr>
            <a:t>教育部核定之中華民國公私立大學校院（以下簡稱大學校院）得提出申請，推薦大三</a:t>
          </a:r>
          <a:r>
            <a:rPr lang="en-US" altLang="en-US" sz="20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altLang="en-US" sz="20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altLang="en-US" sz="2000" dirty="0" smtClean="0">
              <a:latin typeface="+mj-lt"/>
              <a:ea typeface="微軟正黑體" panose="020B0604030504040204" pitchFamily="34" charset="-120"/>
            </a:rPr>
            <a:t>以上及碩士在學生為實務專題研習學員（以下簡稱研習生）申請本計畫。</a:t>
          </a:r>
          <a:endParaRPr lang="zh-TW" altLang="en-US" sz="2000" dirty="0">
            <a:latin typeface="+mj-lt"/>
            <a:ea typeface="微軟正黑體" panose="020B0604030504040204" pitchFamily="34" charset="-120"/>
          </a:endParaRPr>
        </a:p>
      </dgm:t>
    </dgm:pt>
    <dgm:pt modelId="{D7E7427B-2B45-4981-A649-6A6928D6C4A4}" type="parTrans" cxnId="{61328BDD-4427-4304-9897-254B269C73E9}">
      <dgm:prSet/>
      <dgm:spPr/>
      <dgm:t>
        <a:bodyPr/>
        <a:lstStyle/>
        <a:p>
          <a:endParaRPr lang="zh-TW" altLang="en-US"/>
        </a:p>
      </dgm:t>
    </dgm:pt>
    <dgm:pt modelId="{9989F1D9-76DB-4A1A-AE15-6A96DBDAE6D2}" type="sibTrans" cxnId="{61328BDD-4427-4304-9897-254B269C73E9}">
      <dgm:prSet/>
      <dgm:spPr/>
      <dgm:t>
        <a:bodyPr/>
        <a:lstStyle/>
        <a:p>
          <a:endParaRPr lang="zh-TW" altLang="en-US"/>
        </a:p>
      </dgm:t>
    </dgm:pt>
    <dgm:pt modelId="{712EA4EC-BC5E-4FBC-8412-1AA9B6F2B68C}">
      <dgm:prSet phldrT="[文字]" custT="1"/>
      <dgm:spPr/>
      <dgm:t>
        <a:bodyPr/>
        <a:lstStyle/>
        <a:p>
          <a:r>
            <a:rPr lang="zh-TW" altLang="en-US" sz="2400" dirty="0" smtClean="0">
              <a:latin typeface="+mj-lt"/>
              <a:ea typeface="微軟正黑體" panose="020B0604030504040204" pitchFamily="34" charset="-120"/>
            </a:rPr>
            <a:t>研習生資格</a:t>
          </a:r>
          <a:endParaRPr lang="zh-TW" altLang="en-US" sz="2400" dirty="0">
            <a:latin typeface="+mj-lt"/>
            <a:ea typeface="微軟正黑體" panose="020B0604030504040204" pitchFamily="34" charset="-120"/>
          </a:endParaRPr>
        </a:p>
      </dgm:t>
    </dgm:pt>
    <dgm:pt modelId="{40E5DB9F-B04F-472E-AA62-3B77F6ECFEE4}" type="parTrans" cxnId="{7EE1484D-7278-4A91-BE08-96488CFA2A44}">
      <dgm:prSet/>
      <dgm:spPr/>
      <dgm:t>
        <a:bodyPr/>
        <a:lstStyle/>
        <a:p>
          <a:endParaRPr lang="zh-TW" altLang="en-US"/>
        </a:p>
      </dgm:t>
    </dgm:pt>
    <dgm:pt modelId="{590BABAD-4413-40A9-AA3F-31CE317E30C1}" type="sibTrans" cxnId="{7EE1484D-7278-4A91-BE08-96488CFA2A44}">
      <dgm:prSet/>
      <dgm:spPr/>
      <dgm:t>
        <a:bodyPr/>
        <a:lstStyle/>
        <a:p>
          <a:endParaRPr lang="zh-TW" altLang="en-US"/>
        </a:p>
      </dgm:t>
    </dgm:pt>
    <dgm:pt modelId="{CA7B96F0-5C2B-48C0-B362-743A3E17039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+mj-lt"/>
              <a:ea typeface="微軟正黑體" panose="020B0604030504040204" pitchFamily="34" charset="-120"/>
            </a:rPr>
            <a:t>106</a:t>
          </a:r>
          <a:r>
            <a:rPr lang="zh-TW" sz="2000" dirty="0" smtClean="0">
              <a:latin typeface="+mj-lt"/>
              <a:ea typeface="微軟正黑體" panose="020B0604030504040204" pitchFamily="34" charset="-120"/>
            </a:rPr>
            <a:t>學年度第一學期就讀於我國大學校院不限科系，為：</a:t>
          </a:r>
          <a:endParaRPr lang="zh-TW" sz="2000" dirty="0">
            <a:latin typeface="+mj-lt"/>
            <a:ea typeface="微軟正黑體" panose="020B0604030504040204" pitchFamily="34" charset="-120"/>
          </a:endParaRPr>
        </a:p>
      </dgm:t>
    </dgm:pt>
    <dgm:pt modelId="{54FEEC08-20C4-4F3D-89BC-8CDEFA752C4E}" type="parTrans" cxnId="{E581ED54-6F92-4448-884B-73D52D19410B}">
      <dgm:prSet/>
      <dgm:spPr/>
      <dgm:t>
        <a:bodyPr/>
        <a:lstStyle/>
        <a:p>
          <a:endParaRPr lang="zh-TW" altLang="en-US"/>
        </a:p>
      </dgm:t>
    </dgm:pt>
    <dgm:pt modelId="{CFF27B54-5FBF-40B0-ABF5-57214520FA77}" type="sibTrans" cxnId="{E581ED54-6F92-4448-884B-73D52D19410B}">
      <dgm:prSet/>
      <dgm:spPr/>
      <dgm:t>
        <a:bodyPr/>
        <a:lstStyle/>
        <a:p>
          <a:endParaRPr lang="zh-TW" altLang="en-US"/>
        </a:p>
      </dgm:t>
    </dgm:pt>
    <dgm:pt modelId="{96EE0885-59CE-4FBB-A2F6-4A4244E1163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1800" dirty="0" smtClean="0">
              <a:latin typeface="+mj-lt"/>
              <a:ea typeface="微軟正黑體" panose="020B0604030504040204" pitchFamily="34" charset="-120"/>
            </a:rPr>
            <a:t>二年制大學、科技大學、技術學院一年級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dirty="0">
            <a:latin typeface="+mj-lt"/>
            <a:ea typeface="微軟正黑體" panose="020B0604030504040204" pitchFamily="34" charset="-120"/>
          </a:endParaRPr>
        </a:p>
      </dgm:t>
    </dgm:pt>
    <dgm:pt modelId="{9449437C-91A9-48B3-9464-A24C88448A7C}" type="parTrans" cxnId="{9EFBAA0F-129A-4B80-9CD5-3FFD7A24C69E}">
      <dgm:prSet/>
      <dgm:spPr/>
      <dgm:t>
        <a:bodyPr/>
        <a:lstStyle/>
        <a:p>
          <a:endParaRPr lang="zh-TW" altLang="en-US"/>
        </a:p>
      </dgm:t>
    </dgm:pt>
    <dgm:pt modelId="{F4334DE2-7920-4622-B935-73BD9250EFF2}" type="sibTrans" cxnId="{9EFBAA0F-129A-4B80-9CD5-3FFD7A24C69E}">
      <dgm:prSet/>
      <dgm:spPr/>
      <dgm:t>
        <a:bodyPr/>
        <a:lstStyle/>
        <a:p>
          <a:endParaRPr lang="zh-TW" altLang="en-US"/>
        </a:p>
      </dgm:t>
    </dgm:pt>
    <dgm:pt modelId="{2F18397D-77CD-4670-A1FC-0DEA9E11EEF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1800" dirty="0" smtClean="0">
              <a:latin typeface="+mj-lt"/>
              <a:ea typeface="微軟正黑體" panose="020B0604030504040204" pitchFamily="34" charset="-120"/>
            </a:rPr>
            <a:t>大學、科技大學、技術學院碩士一年級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dirty="0">
            <a:latin typeface="+mj-lt"/>
            <a:ea typeface="微軟正黑體" panose="020B0604030504040204" pitchFamily="34" charset="-120"/>
          </a:endParaRPr>
        </a:p>
      </dgm:t>
    </dgm:pt>
    <dgm:pt modelId="{6F34CFA4-0599-4B88-B0B1-8E4FD63D3A62}" type="parTrans" cxnId="{DB0F49C9-2746-4A24-ACBA-89CED2020228}">
      <dgm:prSet/>
      <dgm:spPr/>
      <dgm:t>
        <a:bodyPr/>
        <a:lstStyle/>
        <a:p>
          <a:endParaRPr lang="zh-TW" altLang="en-US"/>
        </a:p>
      </dgm:t>
    </dgm:pt>
    <dgm:pt modelId="{B38CACD1-2A93-4D5F-A13F-F40B148F1CEE}" type="sibTrans" cxnId="{DB0F49C9-2746-4A24-ACBA-89CED2020228}">
      <dgm:prSet/>
      <dgm:spPr/>
      <dgm:t>
        <a:bodyPr/>
        <a:lstStyle/>
        <a:p>
          <a:endParaRPr lang="zh-TW" altLang="en-US"/>
        </a:p>
      </dgm:t>
    </dgm:pt>
    <dgm:pt modelId="{A1C17E9C-1213-4887-B3F0-29280837CF6C}">
      <dgm:prSet phldrT="[文字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zh-TW" altLang="en-US" sz="2000" dirty="0">
            <a:latin typeface="+mj-lt"/>
            <a:ea typeface="微軟正黑體" panose="020B0604030504040204" pitchFamily="34" charset="-120"/>
          </a:endParaRPr>
        </a:p>
      </dgm:t>
    </dgm:pt>
    <dgm:pt modelId="{BE53F75A-FD57-48F3-9A38-88E46D1BEF58}" type="parTrans" cxnId="{7B6E4247-FF40-4CF1-85E7-4A69865BED19}">
      <dgm:prSet/>
      <dgm:spPr/>
      <dgm:t>
        <a:bodyPr/>
        <a:lstStyle/>
        <a:p>
          <a:endParaRPr lang="zh-TW" altLang="en-US"/>
        </a:p>
      </dgm:t>
    </dgm:pt>
    <dgm:pt modelId="{23A29C99-8A63-425A-9659-CCFA1B7CABAE}" type="sibTrans" cxnId="{7B6E4247-FF40-4CF1-85E7-4A69865BED19}">
      <dgm:prSet/>
      <dgm:spPr/>
      <dgm:t>
        <a:bodyPr/>
        <a:lstStyle/>
        <a:p>
          <a:endParaRPr lang="zh-TW" altLang="en-US"/>
        </a:p>
      </dgm:t>
    </dgm:pt>
    <dgm:pt modelId="{966E7A2E-D26F-4BF0-AD10-AC45741C27E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1800" dirty="0" smtClean="0">
              <a:latin typeface="+mj-lt"/>
              <a:ea typeface="微軟正黑體" panose="020B0604030504040204" pitchFamily="34" charset="-120"/>
            </a:rPr>
            <a:t>四年制大學、科技大學、技術學院三年級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dirty="0">
            <a:latin typeface="+mj-lt"/>
            <a:ea typeface="微軟正黑體" panose="020B0604030504040204" pitchFamily="34" charset="-120"/>
          </a:endParaRPr>
        </a:p>
      </dgm:t>
    </dgm:pt>
    <dgm:pt modelId="{DE0324BA-9CC5-4C38-B73F-80BD3E951827}" type="parTrans" cxnId="{5150150A-93C6-4A9E-AFB0-6548BC9DDDE7}">
      <dgm:prSet/>
      <dgm:spPr/>
      <dgm:t>
        <a:bodyPr/>
        <a:lstStyle/>
        <a:p>
          <a:endParaRPr lang="zh-TW" altLang="en-US"/>
        </a:p>
      </dgm:t>
    </dgm:pt>
    <dgm:pt modelId="{8E6AC7EF-08BB-4232-BF28-EAC21C0F2A29}" type="sibTrans" cxnId="{5150150A-93C6-4A9E-AFB0-6548BC9DDDE7}">
      <dgm:prSet/>
      <dgm:spPr/>
      <dgm:t>
        <a:bodyPr/>
        <a:lstStyle/>
        <a:p>
          <a:endParaRPr lang="zh-TW" altLang="en-US"/>
        </a:p>
      </dgm:t>
    </dgm:pt>
    <dgm:pt modelId="{E3565208-FE43-4009-A3F9-8B7E90E9DB9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sz="2000" dirty="0" smtClean="0">
              <a:latin typeface="+mj-lt"/>
              <a:ea typeface="微軟正黑體" panose="020B0604030504040204" pitchFamily="34" charset="-120"/>
            </a:rPr>
            <a:t>應具備中華民國國籍。</a:t>
          </a:r>
          <a:endParaRPr lang="zh-TW" altLang="en-US" sz="2000" dirty="0">
            <a:latin typeface="+mj-lt"/>
            <a:ea typeface="微軟正黑體" panose="020B0604030504040204" pitchFamily="34" charset="-120"/>
          </a:endParaRPr>
        </a:p>
      </dgm:t>
    </dgm:pt>
    <dgm:pt modelId="{CBF04617-3F77-4C76-A5B8-A37B55CB2E8D}" type="sibTrans" cxnId="{69076C3B-4D31-4B33-B6A4-8FDE82ACB896}">
      <dgm:prSet/>
      <dgm:spPr/>
      <dgm:t>
        <a:bodyPr/>
        <a:lstStyle/>
        <a:p>
          <a:endParaRPr lang="zh-TW" altLang="en-US"/>
        </a:p>
      </dgm:t>
    </dgm:pt>
    <dgm:pt modelId="{0AF51BE6-6EAA-4DEB-AC69-33771EA64FF9}" type="parTrans" cxnId="{69076C3B-4D31-4B33-B6A4-8FDE82ACB896}">
      <dgm:prSet/>
      <dgm:spPr/>
      <dgm:t>
        <a:bodyPr/>
        <a:lstStyle/>
        <a:p>
          <a:endParaRPr lang="zh-TW" altLang="en-US"/>
        </a:p>
      </dgm:t>
    </dgm:pt>
    <dgm:pt modelId="{31104351-98E1-4036-9056-8711B68AA704}" type="pres">
      <dgm:prSet presAssocID="{FD3504D2-3CFF-4B1A-BFB2-354578D051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F7D637-DBE4-4727-BE8B-892F2FE290D9}" type="pres">
      <dgm:prSet presAssocID="{6DAA03A4-FECC-490E-930E-1674507B12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7E13CC-E506-4AD7-8FB7-C6BA23956EC0}" type="pres">
      <dgm:prSet presAssocID="{6DAA03A4-FECC-490E-930E-1674507B12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5366A-09B1-4640-B2F6-90876C50AC00}" type="pres">
      <dgm:prSet presAssocID="{712EA4EC-BC5E-4FBC-8412-1AA9B6F2B68C}" presName="parentText" presStyleLbl="node1" presStyleIdx="1" presStyleCnt="2" custLinFactNeighborX="74" custLinFactNeighborY="1115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51A6B5-C4CA-4E7E-9175-DE829E9CBCE6}" type="pres">
      <dgm:prSet presAssocID="{712EA4EC-BC5E-4FBC-8412-1AA9B6F2B6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03706C-D188-4155-A03E-5CC0C26C6D03}" type="presOf" srcId="{2F18397D-77CD-4670-A1FC-0DEA9E11EEF8}" destId="{A951A6B5-C4CA-4E7E-9175-DE829E9CBCE6}" srcOrd="0" destOrd="5" presId="urn:microsoft.com/office/officeart/2005/8/layout/vList2"/>
    <dgm:cxn modelId="{2A58E3B4-D28D-4B11-94B1-25401668B754}" srcId="{FD3504D2-3CFF-4B1A-BFB2-354578D05118}" destId="{6DAA03A4-FECC-490E-930E-1674507B129E}" srcOrd="0" destOrd="0" parTransId="{4B49790B-FECC-473E-BE13-01B442D7F30E}" sibTransId="{1B7DDD4E-C73B-49C6-92CF-B3EF545C4B87}"/>
    <dgm:cxn modelId="{9C16EC57-4603-44BF-82E6-4485D4ADF6DF}" type="presOf" srcId="{A1C17E9C-1213-4887-B3F0-29280837CF6C}" destId="{A951A6B5-C4CA-4E7E-9175-DE829E9CBCE6}" srcOrd="0" destOrd="0" presId="urn:microsoft.com/office/officeart/2005/8/layout/vList2"/>
    <dgm:cxn modelId="{7A1A3A88-2A80-41F8-96FC-F6B355A65D78}" type="presOf" srcId="{E3565208-FE43-4009-A3F9-8B7E90E9DB9A}" destId="{A951A6B5-C4CA-4E7E-9175-DE829E9CBCE6}" srcOrd="0" destOrd="1" presId="urn:microsoft.com/office/officeart/2005/8/layout/vList2"/>
    <dgm:cxn modelId="{CD2A4013-B3BE-436D-A4AC-A29ACBBC51D1}" type="presOf" srcId="{6DAA03A4-FECC-490E-930E-1674507B129E}" destId="{DFF7D637-DBE4-4727-BE8B-892F2FE290D9}" srcOrd="0" destOrd="0" presId="urn:microsoft.com/office/officeart/2005/8/layout/vList2"/>
    <dgm:cxn modelId="{61328BDD-4427-4304-9897-254B269C73E9}" srcId="{6DAA03A4-FECC-490E-930E-1674507B129E}" destId="{10CCF011-C376-4353-BE98-9DC98B6C072F}" srcOrd="0" destOrd="0" parTransId="{D7E7427B-2B45-4981-A649-6A6928D6C4A4}" sibTransId="{9989F1D9-76DB-4A1A-AE15-6A96DBDAE6D2}"/>
    <dgm:cxn modelId="{E581ED54-6F92-4448-884B-73D52D19410B}" srcId="{712EA4EC-BC5E-4FBC-8412-1AA9B6F2B68C}" destId="{CA7B96F0-5C2B-48C0-B362-743A3E170397}" srcOrd="2" destOrd="0" parTransId="{54FEEC08-20C4-4F3D-89BC-8CDEFA752C4E}" sibTransId="{CFF27B54-5FBF-40B0-ABF5-57214520FA77}"/>
    <dgm:cxn modelId="{9EFBAA0F-129A-4B80-9CD5-3FFD7A24C69E}" srcId="{CA7B96F0-5C2B-48C0-B362-743A3E170397}" destId="{96EE0885-59CE-4FBB-A2F6-4A4244E1163B}" srcOrd="1" destOrd="0" parTransId="{9449437C-91A9-48B3-9464-A24C88448A7C}" sibTransId="{F4334DE2-7920-4622-B935-73BD9250EFF2}"/>
    <dgm:cxn modelId="{69076C3B-4D31-4B33-B6A4-8FDE82ACB896}" srcId="{712EA4EC-BC5E-4FBC-8412-1AA9B6F2B68C}" destId="{E3565208-FE43-4009-A3F9-8B7E90E9DB9A}" srcOrd="1" destOrd="0" parTransId="{0AF51BE6-6EAA-4DEB-AC69-33771EA64FF9}" sibTransId="{CBF04617-3F77-4C76-A5B8-A37B55CB2E8D}"/>
    <dgm:cxn modelId="{EB2875FF-D9FC-4361-92EC-975ADE32C711}" type="presOf" srcId="{FD3504D2-3CFF-4B1A-BFB2-354578D05118}" destId="{31104351-98E1-4036-9056-8711B68AA704}" srcOrd="0" destOrd="0" presId="urn:microsoft.com/office/officeart/2005/8/layout/vList2"/>
    <dgm:cxn modelId="{9A75593D-5F50-465B-A492-D255F5489CFA}" type="presOf" srcId="{CA7B96F0-5C2B-48C0-B362-743A3E170397}" destId="{A951A6B5-C4CA-4E7E-9175-DE829E9CBCE6}" srcOrd="0" destOrd="2" presId="urn:microsoft.com/office/officeart/2005/8/layout/vList2"/>
    <dgm:cxn modelId="{DFAAD257-3F18-4776-A074-DD7BA104EDF0}" type="presOf" srcId="{10CCF011-C376-4353-BE98-9DC98B6C072F}" destId="{BC7E13CC-E506-4AD7-8FB7-C6BA23956EC0}" srcOrd="0" destOrd="0" presId="urn:microsoft.com/office/officeart/2005/8/layout/vList2"/>
    <dgm:cxn modelId="{5150150A-93C6-4A9E-AFB0-6548BC9DDDE7}" srcId="{CA7B96F0-5C2B-48C0-B362-743A3E170397}" destId="{966E7A2E-D26F-4BF0-AD10-AC45741C27E4}" srcOrd="0" destOrd="0" parTransId="{DE0324BA-9CC5-4C38-B73F-80BD3E951827}" sibTransId="{8E6AC7EF-08BB-4232-BF28-EAC21C0F2A29}"/>
    <dgm:cxn modelId="{4809158F-67BF-4D6C-B3C1-093D7CA00491}" type="presOf" srcId="{96EE0885-59CE-4FBB-A2F6-4A4244E1163B}" destId="{A951A6B5-C4CA-4E7E-9175-DE829E9CBCE6}" srcOrd="0" destOrd="4" presId="urn:microsoft.com/office/officeart/2005/8/layout/vList2"/>
    <dgm:cxn modelId="{FE0CCC6D-9F94-4379-A83A-448C0AC10440}" type="presOf" srcId="{966E7A2E-D26F-4BF0-AD10-AC45741C27E4}" destId="{A951A6B5-C4CA-4E7E-9175-DE829E9CBCE6}" srcOrd="0" destOrd="3" presId="urn:microsoft.com/office/officeart/2005/8/layout/vList2"/>
    <dgm:cxn modelId="{DD0EDBFE-F891-40AA-BEF2-91541171D8C5}" type="presOf" srcId="{712EA4EC-BC5E-4FBC-8412-1AA9B6F2B68C}" destId="{F005366A-09B1-4640-B2F6-90876C50AC00}" srcOrd="0" destOrd="0" presId="urn:microsoft.com/office/officeart/2005/8/layout/vList2"/>
    <dgm:cxn modelId="{7EE1484D-7278-4A91-BE08-96488CFA2A44}" srcId="{FD3504D2-3CFF-4B1A-BFB2-354578D05118}" destId="{712EA4EC-BC5E-4FBC-8412-1AA9B6F2B68C}" srcOrd="1" destOrd="0" parTransId="{40E5DB9F-B04F-472E-AA62-3B77F6ECFEE4}" sibTransId="{590BABAD-4413-40A9-AA3F-31CE317E30C1}"/>
    <dgm:cxn modelId="{DB0F49C9-2746-4A24-ACBA-89CED2020228}" srcId="{CA7B96F0-5C2B-48C0-B362-743A3E170397}" destId="{2F18397D-77CD-4670-A1FC-0DEA9E11EEF8}" srcOrd="2" destOrd="0" parTransId="{6F34CFA4-0599-4B88-B0B1-8E4FD63D3A62}" sibTransId="{B38CACD1-2A93-4D5F-A13F-F40B148F1CEE}"/>
    <dgm:cxn modelId="{7B6E4247-FF40-4CF1-85E7-4A69865BED19}" srcId="{712EA4EC-BC5E-4FBC-8412-1AA9B6F2B68C}" destId="{A1C17E9C-1213-4887-B3F0-29280837CF6C}" srcOrd="0" destOrd="0" parTransId="{BE53F75A-FD57-48F3-9A38-88E46D1BEF58}" sibTransId="{23A29C99-8A63-425A-9659-CCFA1B7CABAE}"/>
    <dgm:cxn modelId="{23DF0BCD-9442-4CF0-A568-E77AB00B4FB8}" type="presParOf" srcId="{31104351-98E1-4036-9056-8711B68AA704}" destId="{DFF7D637-DBE4-4727-BE8B-892F2FE290D9}" srcOrd="0" destOrd="0" presId="urn:microsoft.com/office/officeart/2005/8/layout/vList2"/>
    <dgm:cxn modelId="{425E9346-7068-41BB-A1B3-9129BA61904D}" type="presParOf" srcId="{31104351-98E1-4036-9056-8711B68AA704}" destId="{BC7E13CC-E506-4AD7-8FB7-C6BA23956EC0}" srcOrd="1" destOrd="0" presId="urn:microsoft.com/office/officeart/2005/8/layout/vList2"/>
    <dgm:cxn modelId="{D80F8694-77E8-4D27-9B0F-17288956D672}" type="presParOf" srcId="{31104351-98E1-4036-9056-8711B68AA704}" destId="{F005366A-09B1-4640-B2F6-90876C50AC00}" srcOrd="2" destOrd="0" presId="urn:microsoft.com/office/officeart/2005/8/layout/vList2"/>
    <dgm:cxn modelId="{61EDC742-8B50-4F64-A742-C10E9D3CC046}" type="presParOf" srcId="{31104351-98E1-4036-9056-8711B68AA704}" destId="{A951A6B5-C4CA-4E7E-9175-DE829E9CBC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F8769-FCB0-43A5-A89A-69126B1B7E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277A48-FD96-404E-88A9-AB493C2896F1}">
      <dgm:prSet phldrT="[文字]" custT="1"/>
      <dgm:spPr/>
      <dgm:t>
        <a:bodyPr/>
        <a:lstStyle/>
        <a:p>
          <a:pPr algn="just">
            <a:lnSpc>
              <a:spcPts val="19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由學校統籌單一窗口提出申請，計畫辦公室統一發文至各校告知。</a:t>
          </a:r>
          <a:endParaRPr lang="zh-TW" altLang="en-US" sz="1800" dirty="0">
            <a:latin typeface="+mj-lt"/>
            <a:ea typeface="微軟正黑體" panose="020B0604030504040204" pitchFamily="34" charset="-120"/>
          </a:endParaRPr>
        </a:p>
      </dgm:t>
    </dgm:pt>
    <dgm:pt modelId="{3E0BAFA3-5FFB-4ED9-9D86-D2AECA233A81}" type="parTrans" cxnId="{C0F4AFF7-7E95-496E-B097-E79DF934519C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3CFCCC93-691E-4223-A7C0-37BFE62EDE59}" type="sibTrans" cxnId="{C0F4AFF7-7E95-496E-B097-E79DF934519C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C2F2254A-DEB1-44E0-9240-1E52BBD9500F}">
      <dgm:prSet phldrT="[文字]" custT="1"/>
      <dgm:spPr/>
      <dgm:t>
        <a:bodyPr/>
        <a:lstStyle/>
        <a:p>
          <a:pPr algn="just">
            <a:lnSpc>
              <a:spcPts val="19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由學校統一彙整推薦研習生名單，上傳至計畫網站，但以曾獲研習領域相關之國內外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MOOCs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修課證明、專業證照、競賽獎項或具備實習經驗者，優先推薦。</a:t>
          </a:r>
          <a:endParaRPr lang="zh-TW" altLang="en-US" sz="1800" dirty="0">
            <a:latin typeface="+mj-lt"/>
            <a:ea typeface="微軟正黑體" panose="020B0604030504040204" pitchFamily="34" charset="-120"/>
          </a:endParaRPr>
        </a:p>
      </dgm:t>
    </dgm:pt>
    <dgm:pt modelId="{DFBBF2ED-C56D-49D0-93F1-3A4719A3E8AE}" type="parTrans" cxnId="{1EFA9762-7D6F-4D9B-80A3-EA74D7BA4D76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28E3400D-323E-461D-8E55-2057CA430CC4}" type="sibTrans" cxnId="{1EFA9762-7D6F-4D9B-80A3-EA74D7BA4D76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4ECC2211-843B-4A72-B28A-FCC4718DC554}">
      <dgm:prSet phldrT="[文字]" custT="1"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每一研習領域推薦上限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20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名為原則，每校總推薦人數上限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50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名。</a:t>
          </a:r>
          <a:endParaRPr lang="zh-TW" altLang="en-US" sz="1800" dirty="0">
            <a:latin typeface="+mj-lt"/>
            <a:ea typeface="微軟正黑體" panose="020B0604030504040204" pitchFamily="34" charset="-120"/>
          </a:endParaRPr>
        </a:p>
      </dgm:t>
    </dgm:pt>
    <dgm:pt modelId="{AD5D0CDC-B3DF-4431-A88F-BFC5211C6548}" type="parTrans" cxnId="{AD8D81BF-E7C1-45BC-A852-D2E2CACD5DD9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81528908-7C68-483F-A0E6-0A498C312F3D}" type="sibTrans" cxnId="{AD8D81BF-E7C1-45BC-A852-D2E2CACD5DD9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EC7C8341-B8C3-4C16-9EA4-8FD74DF3A6D6}">
      <dgm:prSet phldrT="[文字]" custT="1"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每位研習生以核定一項研習領域為限。</a:t>
          </a:r>
          <a:endParaRPr lang="zh-TW" altLang="en-US" sz="1800" dirty="0">
            <a:latin typeface="+mj-lt"/>
            <a:ea typeface="微軟正黑體" panose="020B0604030504040204" pitchFamily="34" charset="-120"/>
          </a:endParaRPr>
        </a:p>
      </dgm:t>
    </dgm:pt>
    <dgm:pt modelId="{FE8F490B-3A3A-44E3-BCD1-03711DA23A4F}" type="parTrans" cxnId="{781A0271-5977-4866-8B5B-9AB663B30ED0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CE52196A-2762-474F-9957-15CD422494EE}" type="sibTrans" cxnId="{781A0271-5977-4866-8B5B-9AB663B30ED0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2B713ADA-3676-479F-B82A-57CEACBD0D89}">
      <dgm:prSet phldrT="[文字]" custT="1"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推薦名單須經學校確認核可後，於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106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年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5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月</a:t>
          </a:r>
          <a:r>
            <a:rPr lang="en-US" altLang="en-US" sz="1800" dirty="0" smtClean="0">
              <a:latin typeface="+mj-lt"/>
              <a:ea typeface="微軟正黑體" panose="020B0604030504040204" pitchFamily="34" charset="-120"/>
            </a:rPr>
            <a:t>19</a:t>
          </a:r>
          <a:r>
            <a:rPr lang="zh-TW" altLang="en-US" sz="1800" dirty="0" smtClean="0">
              <a:latin typeface="+mj-lt"/>
              <a:ea typeface="微軟正黑體" panose="020B0604030504040204" pitchFamily="34" charset="-120"/>
            </a:rPr>
            <a:t>日前統一至計畫網站送出。</a:t>
          </a:r>
          <a:endParaRPr lang="zh-TW" altLang="en-US" sz="1800" dirty="0">
            <a:latin typeface="+mj-lt"/>
            <a:ea typeface="微軟正黑體" panose="020B0604030504040204" pitchFamily="34" charset="-120"/>
          </a:endParaRPr>
        </a:p>
      </dgm:t>
    </dgm:pt>
    <dgm:pt modelId="{E58BD6CD-53A4-4531-BEC9-35412BDA515B}" type="parTrans" cxnId="{C06739D8-E412-4EEA-88A5-4FEB6B966DD4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D1DEDA61-4D14-4D4A-A05F-33E968223ED9}" type="sibTrans" cxnId="{C06739D8-E412-4EEA-88A5-4FEB6B966DD4}">
      <dgm:prSet/>
      <dgm:spPr/>
      <dgm:t>
        <a:bodyPr/>
        <a:lstStyle/>
        <a:p>
          <a:pPr>
            <a:lnSpc>
              <a:spcPts val="1900"/>
            </a:lnSpc>
            <a:spcBef>
              <a:spcPts val="0"/>
            </a:spcBef>
            <a:spcAft>
              <a:spcPts val="0"/>
            </a:spcAft>
          </a:pPr>
          <a:endParaRPr lang="zh-TW" altLang="en-US" sz="1800">
            <a:latin typeface="+mj-lt"/>
            <a:ea typeface="微軟正黑體" panose="020B0604030504040204" pitchFamily="34" charset="-120"/>
          </a:endParaRPr>
        </a:p>
      </dgm:t>
    </dgm:pt>
    <dgm:pt modelId="{EC105F97-5503-4702-8745-5670D0810DBE}" type="pres">
      <dgm:prSet presAssocID="{417F8769-FCB0-43A5-A89A-69126B1B7E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BADB4FB-EA49-44EC-BA88-416C7C707173}" type="pres">
      <dgm:prSet presAssocID="{417F8769-FCB0-43A5-A89A-69126B1B7EE4}" presName="Name1" presStyleCnt="0"/>
      <dgm:spPr/>
    </dgm:pt>
    <dgm:pt modelId="{3CA34474-D32B-4CB2-9F29-C2022B3C8CE1}" type="pres">
      <dgm:prSet presAssocID="{417F8769-FCB0-43A5-A89A-69126B1B7EE4}" presName="cycle" presStyleCnt="0"/>
      <dgm:spPr/>
    </dgm:pt>
    <dgm:pt modelId="{1CE2D049-C89C-4877-9B88-C08F91637F32}" type="pres">
      <dgm:prSet presAssocID="{417F8769-FCB0-43A5-A89A-69126B1B7EE4}" presName="srcNode" presStyleLbl="node1" presStyleIdx="0" presStyleCnt="5"/>
      <dgm:spPr/>
    </dgm:pt>
    <dgm:pt modelId="{ABC24181-2669-4105-B6AF-E819172BF4EA}" type="pres">
      <dgm:prSet presAssocID="{417F8769-FCB0-43A5-A89A-69126B1B7EE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F8963EE-7AAC-4ABE-AFA7-0A8C0A4A041E}" type="pres">
      <dgm:prSet presAssocID="{417F8769-FCB0-43A5-A89A-69126B1B7EE4}" presName="extraNode" presStyleLbl="node1" presStyleIdx="0" presStyleCnt="5"/>
      <dgm:spPr/>
    </dgm:pt>
    <dgm:pt modelId="{351008E3-9089-4850-8B90-5082104846C6}" type="pres">
      <dgm:prSet presAssocID="{417F8769-FCB0-43A5-A89A-69126B1B7EE4}" presName="dstNode" presStyleLbl="node1" presStyleIdx="0" presStyleCnt="5"/>
      <dgm:spPr/>
    </dgm:pt>
    <dgm:pt modelId="{EA91FA20-1890-4C11-A658-2A8E4FE78C63}" type="pres">
      <dgm:prSet presAssocID="{76277A48-FD96-404E-88A9-AB493C2896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4420DE-84CF-412D-9403-3D25F7B3A10B}" type="pres">
      <dgm:prSet presAssocID="{76277A48-FD96-404E-88A9-AB493C2896F1}" presName="accent_1" presStyleCnt="0"/>
      <dgm:spPr/>
    </dgm:pt>
    <dgm:pt modelId="{099CFD11-AE69-4AF8-8161-109AD2E32B04}" type="pres">
      <dgm:prSet presAssocID="{76277A48-FD96-404E-88A9-AB493C2896F1}" presName="accentRepeatNode" presStyleLbl="solidFgAcc1" presStyleIdx="0" presStyleCnt="5"/>
      <dgm:spPr/>
    </dgm:pt>
    <dgm:pt modelId="{89C68619-DE30-4D88-B2C9-398BCE8DAAB1}" type="pres">
      <dgm:prSet presAssocID="{C2F2254A-DEB1-44E0-9240-1E52BBD9500F}" presName="text_2" presStyleLbl="node1" presStyleIdx="1" presStyleCnt="5" custScaleY="139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8AA468-0612-4A54-BE48-A16F88B3691C}" type="pres">
      <dgm:prSet presAssocID="{C2F2254A-DEB1-44E0-9240-1E52BBD9500F}" presName="accent_2" presStyleCnt="0"/>
      <dgm:spPr/>
    </dgm:pt>
    <dgm:pt modelId="{967B05E4-1404-4D92-B166-6E2451B175FC}" type="pres">
      <dgm:prSet presAssocID="{C2F2254A-DEB1-44E0-9240-1E52BBD9500F}" presName="accentRepeatNode" presStyleLbl="solidFgAcc1" presStyleIdx="1" presStyleCnt="5"/>
      <dgm:spPr/>
    </dgm:pt>
    <dgm:pt modelId="{D51C2F97-CD55-42F7-BE96-455E1A4EF9F8}" type="pres">
      <dgm:prSet presAssocID="{4ECC2211-843B-4A72-B28A-FCC4718DC55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A64AD8-2A9E-4A5B-892C-5EDEB07A5426}" type="pres">
      <dgm:prSet presAssocID="{4ECC2211-843B-4A72-B28A-FCC4718DC554}" presName="accent_3" presStyleCnt="0"/>
      <dgm:spPr/>
    </dgm:pt>
    <dgm:pt modelId="{9C325811-6B6E-4A7F-833E-A95875E03863}" type="pres">
      <dgm:prSet presAssocID="{4ECC2211-843B-4A72-B28A-FCC4718DC554}" presName="accentRepeatNode" presStyleLbl="solidFgAcc1" presStyleIdx="2" presStyleCnt="5"/>
      <dgm:spPr/>
    </dgm:pt>
    <dgm:pt modelId="{CB439E4A-44E2-44A8-97BC-4C0636BC3E7F}" type="pres">
      <dgm:prSet presAssocID="{EC7C8341-B8C3-4C16-9EA4-8FD74DF3A6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6F16E8-6480-492C-B032-EB53A2BA65B6}" type="pres">
      <dgm:prSet presAssocID="{EC7C8341-B8C3-4C16-9EA4-8FD74DF3A6D6}" presName="accent_4" presStyleCnt="0"/>
      <dgm:spPr/>
    </dgm:pt>
    <dgm:pt modelId="{7B84DA5C-2656-4140-A898-5CB18657D45B}" type="pres">
      <dgm:prSet presAssocID="{EC7C8341-B8C3-4C16-9EA4-8FD74DF3A6D6}" presName="accentRepeatNode" presStyleLbl="solidFgAcc1" presStyleIdx="3" presStyleCnt="5"/>
      <dgm:spPr/>
    </dgm:pt>
    <dgm:pt modelId="{7ADBE43D-7B5A-4C5A-8428-3DB4E5A6B71F}" type="pres">
      <dgm:prSet presAssocID="{2B713ADA-3676-479F-B82A-57CEACBD0D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B115A1-8C35-439A-B5B6-1EDBA233A434}" type="pres">
      <dgm:prSet presAssocID="{2B713ADA-3676-479F-B82A-57CEACBD0D89}" presName="accent_5" presStyleCnt="0"/>
      <dgm:spPr/>
    </dgm:pt>
    <dgm:pt modelId="{EC09FB32-FB5C-48DF-B691-CACAD4FFB152}" type="pres">
      <dgm:prSet presAssocID="{2B713ADA-3676-479F-B82A-57CEACBD0D89}" presName="accentRepeatNode" presStyleLbl="solidFgAcc1" presStyleIdx="4" presStyleCnt="5"/>
      <dgm:spPr/>
    </dgm:pt>
  </dgm:ptLst>
  <dgm:cxnLst>
    <dgm:cxn modelId="{033C8102-BC75-429C-8ADF-08FF8B6CAC49}" type="presOf" srcId="{C2F2254A-DEB1-44E0-9240-1E52BBD9500F}" destId="{89C68619-DE30-4D88-B2C9-398BCE8DAAB1}" srcOrd="0" destOrd="0" presId="urn:microsoft.com/office/officeart/2008/layout/VerticalCurvedList"/>
    <dgm:cxn modelId="{C06739D8-E412-4EEA-88A5-4FEB6B966DD4}" srcId="{417F8769-FCB0-43A5-A89A-69126B1B7EE4}" destId="{2B713ADA-3676-479F-B82A-57CEACBD0D89}" srcOrd="4" destOrd="0" parTransId="{E58BD6CD-53A4-4531-BEC9-35412BDA515B}" sibTransId="{D1DEDA61-4D14-4D4A-A05F-33E968223ED9}"/>
    <dgm:cxn modelId="{E4293D74-1DB4-44B2-832C-1D8124DE44A9}" type="presOf" srcId="{4ECC2211-843B-4A72-B28A-FCC4718DC554}" destId="{D51C2F97-CD55-42F7-BE96-455E1A4EF9F8}" srcOrd="0" destOrd="0" presId="urn:microsoft.com/office/officeart/2008/layout/VerticalCurvedList"/>
    <dgm:cxn modelId="{AD8D81BF-E7C1-45BC-A852-D2E2CACD5DD9}" srcId="{417F8769-FCB0-43A5-A89A-69126B1B7EE4}" destId="{4ECC2211-843B-4A72-B28A-FCC4718DC554}" srcOrd="2" destOrd="0" parTransId="{AD5D0CDC-B3DF-4431-A88F-BFC5211C6548}" sibTransId="{81528908-7C68-483F-A0E6-0A498C312F3D}"/>
    <dgm:cxn modelId="{C0F4AFF7-7E95-496E-B097-E79DF934519C}" srcId="{417F8769-FCB0-43A5-A89A-69126B1B7EE4}" destId="{76277A48-FD96-404E-88A9-AB493C2896F1}" srcOrd="0" destOrd="0" parTransId="{3E0BAFA3-5FFB-4ED9-9D86-D2AECA233A81}" sibTransId="{3CFCCC93-691E-4223-A7C0-37BFE62EDE59}"/>
    <dgm:cxn modelId="{781A0271-5977-4866-8B5B-9AB663B30ED0}" srcId="{417F8769-FCB0-43A5-A89A-69126B1B7EE4}" destId="{EC7C8341-B8C3-4C16-9EA4-8FD74DF3A6D6}" srcOrd="3" destOrd="0" parTransId="{FE8F490B-3A3A-44E3-BCD1-03711DA23A4F}" sibTransId="{CE52196A-2762-474F-9957-15CD422494EE}"/>
    <dgm:cxn modelId="{86D26CAE-8D9A-42CB-99FF-1D5DACCA66D5}" type="presOf" srcId="{76277A48-FD96-404E-88A9-AB493C2896F1}" destId="{EA91FA20-1890-4C11-A658-2A8E4FE78C63}" srcOrd="0" destOrd="0" presId="urn:microsoft.com/office/officeart/2008/layout/VerticalCurvedList"/>
    <dgm:cxn modelId="{08D22161-8E74-4FCB-8DC2-C86B24C47A1F}" type="presOf" srcId="{EC7C8341-B8C3-4C16-9EA4-8FD74DF3A6D6}" destId="{CB439E4A-44E2-44A8-97BC-4C0636BC3E7F}" srcOrd="0" destOrd="0" presId="urn:microsoft.com/office/officeart/2008/layout/VerticalCurvedList"/>
    <dgm:cxn modelId="{62C0F977-6EC6-4A72-8A18-6FF7B5E63B01}" type="presOf" srcId="{417F8769-FCB0-43A5-A89A-69126B1B7EE4}" destId="{EC105F97-5503-4702-8745-5670D0810DBE}" srcOrd="0" destOrd="0" presId="urn:microsoft.com/office/officeart/2008/layout/VerticalCurvedList"/>
    <dgm:cxn modelId="{D2414381-357D-4093-AD76-A568C67E1784}" type="presOf" srcId="{3CFCCC93-691E-4223-A7C0-37BFE62EDE59}" destId="{ABC24181-2669-4105-B6AF-E819172BF4EA}" srcOrd="0" destOrd="0" presId="urn:microsoft.com/office/officeart/2008/layout/VerticalCurvedList"/>
    <dgm:cxn modelId="{36B79BDC-20F5-4D8C-90CF-166E806ABFBA}" type="presOf" srcId="{2B713ADA-3676-479F-B82A-57CEACBD0D89}" destId="{7ADBE43D-7B5A-4C5A-8428-3DB4E5A6B71F}" srcOrd="0" destOrd="0" presId="urn:microsoft.com/office/officeart/2008/layout/VerticalCurvedList"/>
    <dgm:cxn modelId="{1EFA9762-7D6F-4D9B-80A3-EA74D7BA4D76}" srcId="{417F8769-FCB0-43A5-A89A-69126B1B7EE4}" destId="{C2F2254A-DEB1-44E0-9240-1E52BBD9500F}" srcOrd="1" destOrd="0" parTransId="{DFBBF2ED-C56D-49D0-93F1-3A4719A3E8AE}" sibTransId="{28E3400D-323E-461D-8E55-2057CA430CC4}"/>
    <dgm:cxn modelId="{F2FA0E65-74D9-4560-B310-B7CE8FF0142A}" type="presParOf" srcId="{EC105F97-5503-4702-8745-5670D0810DBE}" destId="{BBADB4FB-EA49-44EC-BA88-416C7C707173}" srcOrd="0" destOrd="0" presId="urn:microsoft.com/office/officeart/2008/layout/VerticalCurvedList"/>
    <dgm:cxn modelId="{E73FF7F1-F7C1-4A23-973F-591E68E670AA}" type="presParOf" srcId="{BBADB4FB-EA49-44EC-BA88-416C7C707173}" destId="{3CA34474-D32B-4CB2-9F29-C2022B3C8CE1}" srcOrd="0" destOrd="0" presId="urn:microsoft.com/office/officeart/2008/layout/VerticalCurvedList"/>
    <dgm:cxn modelId="{3AE3C206-3732-4F0A-A103-9F56DF8C63F1}" type="presParOf" srcId="{3CA34474-D32B-4CB2-9F29-C2022B3C8CE1}" destId="{1CE2D049-C89C-4877-9B88-C08F91637F32}" srcOrd="0" destOrd="0" presId="urn:microsoft.com/office/officeart/2008/layout/VerticalCurvedList"/>
    <dgm:cxn modelId="{D73C3B5F-1220-4211-B03D-72300EA81703}" type="presParOf" srcId="{3CA34474-D32B-4CB2-9F29-C2022B3C8CE1}" destId="{ABC24181-2669-4105-B6AF-E819172BF4EA}" srcOrd="1" destOrd="0" presId="urn:microsoft.com/office/officeart/2008/layout/VerticalCurvedList"/>
    <dgm:cxn modelId="{F180AC5B-04EC-4467-9076-E72125BC8830}" type="presParOf" srcId="{3CA34474-D32B-4CB2-9F29-C2022B3C8CE1}" destId="{FF8963EE-7AAC-4ABE-AFA7-0A8C0A4A041E}" srcOrd="2" destOrd="0" presId="urn:microsoft.com/office/officeart/2008/layout/VerticalCurvedList"/>
    <dgm:cxn modelId="{F954A328-AFF3-43C1-B158-37E442E89833}" type="presParOf" srcId="{3CA34474-D32B-4CB2-9F29-C2022B3C8CE1}" destId="{351008E3-9089-4850-8B90-5082104846C6}" srcOrd="3" destOrd="0" presId="urn:microsoft.com/office/officeart/2008/layout/VerticalCurvedList"/>
    <dgm:cxn modelId="{42B38D2D-36B9-4C94-8435-63F1A47F8141}" type="presParOf" srcId="{BBADB4FB-EA49-44EC-BA88-416C7C707173}" destId="{EA91FA20-1890-4C11-A658-2A8E4FE78C63}" srcOrd="1" destOrd="0" presId="urn:microsoft.com/office/officeart/2008/layout/VerticalCurvedList"/>
    <dgm:cxn modelId="{04E5FCA1-BD3F-4127-BE6A-BA03B9CFE8E0}" type="presParOf" srcId="{BBADB4FB-EA49-44EC-BA88-416C7C707173}" destId="{BE4420DE-84CF-412D-9403-3D25F7B3A10B}" srcOrd="2" destOrd="0" presId="urn:microsoft.com/office/officeart/2008/layout/VerticalCurvedList"/>
    <dgm:cxn modelId="{AE74B3D8-2C96-44C8-8324-BDB602A36830}" type="presParOf" srcId="{BE4420DE-84CF-412D-9403-3D25F7B3A10B}" destId="{099CFD11-AE69-4AF8-8161-109AD2E32B04}" srcOrd="0" destOrd="0" presId="urn:microsoft.com/office/officeart/2008/layout/VerticalCurvedList"/>
    <dgm:cxn modelId="{99AEB920-C85E-4B74-A039-C598BD21D471}" type="presParOf" srcId="{BBADB4FB-EA49-44EC-BA88-416C7C707173}" destId="{89C68619-DE30-4D88-B2C9-398BCE8DAAB1}" srcOrd="3" destOrd="0" presId="urn:microsoft.com/office/officeart/2008/layout/VerticalCurvedList"/>
    <dgm:cxn modelId="{18DBF12B-0A41-4733-A93A-D9B58D515154}" type="presParOf" srcId="{BBADB4FB-EA49-44EC-BA88-416C7C707173}" destId="{458AA468-0612-4A54-BE48-A16F88B3691C}" srcOrd="4" destOrd="0" presId="urn:microsoft.com/office/officeart/2008/layout/VerticalCurvedList"/>
    <dgm:cxn modelId="{49D7BE66-1CCA-40EA-AA05-729B409BCF74}" type="presParOf" srcId="{458AA468-0612-4A54-BE48-A16F88B3691C}" destId="{967B05E4-1404-4D92-B166-6E2451B175FC}" srcOrd="0" destOrd="0" presId="urn:microsoft.com/office/officeart/2008/layout/VerticalCurvedList"/>
    <dgm:cxn modelId="{54BD964B-0C37-494A-9764-D6EC25ABB703}" type="presParOf" srcId="{BBADB4FB-EA49-44EC-BA88-416C7C707173}" destId="{D51C2F97-CD55-42F7-BE96-455E1A4EF9F8}" srcOrd="5" destOrd="0" presId="urn:microsoft.com/office/officeart/2008/layout/VerticalCurvedList"/>
    <dgm:cxn modelId="{D9C266DB-81E3-433F-862A-5F7660571B19}" type="presParOf" srcId="{BBADB4FB-EA49-44EC-BA88-416C7C707173}" destId="{DEA64AD8-2A9E-4A5B-892C-5EDEB07A5426}" srcOrd="6" destOrd="0" presId="urn:microsoft.com/office/officeart/2008/layout/VerticalCurvedList"/>
    <dgm:cxn modelId="{156AE6B5-6618-4529-BEA5-CE6A3B6CEB65}" type="presParOf" srcId="{DEA64AD8-2A9E-4A5B-892C-5EDEB07A5426}" destId="{9C325811-6B6E-4A7F-833E-A95875E03863}" srcOrd="0" destOrd="0" presId="urn:microsoft.com/office/officeart/2008/layout/VerticalCurvedList"/>
    <dgm:cxn modelId="{CBD4E8F2-6FF8-434D-BE57-1B54F01945A4}" type="presParOf" srcId="{BBADB4FB-EA49-44EC-BA88-416C7C707173}" destId="{CB439E4A-44E2-44A8-97BC-4C0636BC3E7F}" srcOrd="7" destOrd="0" presId="urn:microsoft.com/office/officeart/2008/layout/VerticalCurvedList"/>
    <dgm:cxn modelId="{7C7F67B6-62FE-47D8-B52D-5E5FA0958EC9}" type="presParOf" srcId="{BBADB4FB-EA49-44EC-BA88-416C7C707173}" destId="{646F16E8-6480-492C-B032-EB53A2BA65B6}" srcOrd="8" destOrd="0" presId="urn:microsoft.com/office/officeart/2008/layout/VerticalCurvedList"/>
    <dgm:cxn modelId="{BA9760BA-2C4C-4C80-B1C5-BEC0C0443345}" type="presParOf" srcId="{646F16E8-6480-492C-B032-EB53A2BA65B6}" destId="{7B84DA5C-2656-4140-A898-5CB18657D45B}" srcOrd="0" destOrd="0" presId="urn:microsoft.com/office/officeart/2008/layout/VerticalCurvedList"/>
    <dgm:cxn modelId="{52B21B71-E9E3-46C0-A165-C9B245371F41}" type="presParOf" srcId="{BBADB4FB-EA49-44EC-BA88-416C7C707173}" destId="{7ADBE43D-7B5A-4C5A-8428-3DB4E5A6B71F}" srcOrd="9" destOrd="0" presId="urn:microsoft.com/office/officeart/2008/layout/VerticalCurvedList"/>
    <dgm:cxn modelId="{CCEE47D2-AB3A-4CBE-BD40-C0D5FA7718DF}" type="presParOf" srcId="{BBADB4FB-EA49-44EC-BA88-416C7C707173}" destId="{68B115A1-8C35-439A-B5B6-1EDBA233A434}" srcOrd="10" destOrd="0" presId="urn:microsoft.com/office/officeart/2008/layout/VerticalCurvedList"/>
    <dgm:cxn modelId="{B51D0F38-D4C4-40DD-8096-9C0DDF933E98}" type="presParOf" srcId="{68B115A1-8C35-439A-B5B6-1EDBA233A434}" destId="{EC09FB32-FB5C-48DF-B691-CACAD4FFB1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9EFBD-1C37-4A44-985E-9FAD401781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43472E-DCA3-455D-B294-C8BC37AA8523}">
      <dgm:prSet phldrT="[文字]" custT="1"/>
      <dgm:spPr/>
      <dgm:t>
        <a:bodyPr/>
        <a:lstStyle/>
        <a:p>
          <a:r>
            <a:rPr lang="zh-TW" altLang="en-US" sz="2400" dirty="0" smtClean="0">
              <a:latin typeface="+mj-lt"/>
              <a:ea typeface="微軟正黑體" panose="020B0604030504040204" pitchFamily="34" charset="-120"/>
            </a:rPr>
            <a:t>大學校院應授與本計畫錄取研習生相對等之學分。</a:t>
          </a:r>
          <a:endParaRPr lang="zh-TW" altLang="en-US" sz="2400" dirty="0">
            <a:latin typeface="+mj-lt"/>
            <a:ea typeface="微軟正黑體" panose="020B0604030504040204" pitchFamily="34" charset="-120"/>
          </a:endParaRPr>
        </a:p>
      </dgm:t>
    </dgm:pt>
    <dgm:pt modelId="{B8BD8A9F-0ECC-4038-A5A3-16DDAF261CC5}" type="parTrans" cxnId="{A329D2A8-BDBD-4358-8B88-4A67A8963657}">
      <dgm:prSet/>
      <dgm:spPr/>
      <dgm:t>
        <a:bodyPr/>
        <a:lstStyle/>
        <a:p>
          <a:endParaRPr lang="zh-TW" altLang="en-US"/>
        </a:p>
      </dgm:t>
    </dgm:pt>
    <dgm:pt modelId="{4C245A57-4913-4794-AE7C-B8B61810508B}" type="sibTrans" cxnId="{A329D2A8-BDBD-4358-8B88-4A67A8963657}">
      <dgm:prSet/>
      <dgm:spPr/>
      <dgm:t>
        <a:bodyPr/>
        <a:lstStyle/>
        <a:p>
          <a:endParaRPr lang="zh-TW" altLang="en-US"/>
        </a:p>
      </dgm:t>
    </dgm:pt>
    <dgm:pt modelId="{F6CED69A-BCA8-48D8-9F5D-6346C4F8A8E9}">
      <dgm:prSet custT="1"/>
      <dgm:spPr/>
      <dgm:t>
        <a:bodyPr/>
        <a:lstStyle/>
        <a:p>
          <a:r>
            <a:rPr lang="zh-TW" altLang="en-US" sz="2400" dirty="0" smtClean="0">
              <a:latin typeface="+mj-lt"/>
              <a:ea typeface="微軟正黑體" panose="020B0604030504040204" pitchFamily="34" charset="-120"/>
            </a:rPr>
            <a:t>參與本計畫舉辦之結訓典禮、媒合會或專題發表會等活動。</a:t>
          </a:r>
          <a:endParaRPr lang="zh-TW" altLang="en-US" sz="2400" dirty="0">
            <a:latin typeface="+mj-lt"/>
            <a:ea typeface="微軟正黑體" panose="020B0604030504040204" pitchFamily="34" charset="-120"/>
          </a:endParaRPr>
        </a:p>
      </dgm:t>
    </dgm:pt>
    <dgm:pt modelId="{FBF754C1-A35B-48F7-9FA6-B2AE11982728}" type="parTrans" cxnId="{FB4D4AAA-B155-42BF-84DF-DFB8CBDFD309}">
      <dgm:prSet/>
      <dgm:spPr/>
      <dgm:t>
        <a:bodyPr/>
        <a:lstStyle/>
        <a:p>
          <a:endParaRPr lang="zh-TW" altLang="en-US"/>
        </a:p>
      </dgm:t>
    </dgm:pt>
    <dgm:pt modelId="{EEA74B3E-9A12-44FB-A8F6-AE5625593625}" type="sibTrans" cxnId="{FB4D4AAA-B155-42BF-84DF-DFB8CBDFD309}">
      <dgm:prSet/>
      <dgm:spPr/>
      <dgm:t>
        <a:bodyPr/>
        <a:lstStyle/>
        <a:p>
          <a:endParaRPr lang="zh-TW" altLang="en-US"/>
        </a:p>
      </dgm:t>
    </dgm:pt>
    <dgm:pt modelId="{EC20A503-C4ED-4A7E-81D2-50C27EEC0361}">
      <dgm:prSet custT="1"/>
      <dgm:spPr/>
      <dgm:t>
        <a:bodyPr/>
        <a:lstStyle/>
        <a:p>
          <a:r>
            <a:rPr lang="zh-TW" altLang="en-US" sz="2400" dirty="0" smtClean="0">
              <a:latin typeface="+mj-lt"/>
              <a:ea typeface="微軟正黑體" panose="020B0604030504040204" pitchFamily="34" charset="-120"/>
            </a:rPr>
            <a:t>進行校內甄選作業並參與北中南海選會。</a:t>
          </a:r>
          <a:endParaRPr lang="zh-TW" altLang="en-US" sz="2400" dirty="0">
            <a:latin typeface="+mj-lt"/>
            <a:ea typeface="微軟正黑體" panose="020B0604030504040204" pitchFamily="34" charset="-120"/>
          </a:endParaRPr>
        </a:p>
      </dgm:t>
    </dgm:pt>
    <dgm:pt modelId="{6ED10595-D136-4410-BB14-06FFE6C8DCC0}" type="parTrans" cxnId="{DB1FACD6-CD94-40ED-8BB1-C74F39DB764B}">
      <dgm:prSet/>
      <dgm:spPr/>
      <dgm:t>
        <a:bodyPr/>
        <a:lstStyle/>
        <a:p>
          <a:endParaRPr lang="zh-TW" altLang="en-US"/>
        </a:p>
      </dgm:t>
    </dgm:pt>
    <dgm:pt modelId="{F44685BC-A155-4120-A951-13C71AF3A288}" type="sibTrans" cxnId="{DB1FACD6-CD94-40ED-8BB1-C74F39DB764B}">
      <dgm:prSet/>
      <dgm:spPr/>
      <dgm:t>
        <a:bodyPr/>
        <a:lstStyle/>
        <a:p>
          <a:endParaRPr lang="zh-TW" altLang="en-US"/>
        </a:p>
      </dgm:t>
    </dgm:pt>
    <dgm:pt modelId="{FA9F34A1-82DE-4FE4-9291-E78101033946}" type="pres">
      <dgm:prSet presAssocID="{F6D9EFBD-1C37-4A44-985E-9FAD401781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ADCC59-44D0-4B2F-A452-0844D4E657F9}" type="pres">
      <dgm:prSet presAssocID="{4D43472E-DCA3-455D-B294-C8BC37AA8523}" presName="parentLin" presStyleCnt="0"/>
      <dgm:spPr/>
    </dgm:pt>
    <dgm:pt modelId="{C4179095-19C3-461F-A38D-F4637D1D8678}" type="pres">
      <dgm:prSet presAssocID="{4D43472E-DCA3-455D-B294-C8BC37AA852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F0E90CC-D10D-4D40-B852-EBEFA5D4469B}" type="pres">
      <dgm:prSet presAssocID="{4D43472E-DCA3-455D-B294-C8BC37AA8523}" presName="parentText" presStyleLbl="node1" presStyleIdx="0" presStyleCnt="3" custScaleX="1357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14858-9CA0-4250-895C-C162AC4B1061}" type="pres">
      <dgm:prSet presAssocID="{4D43472E-DCA3-455D-B294-C8BC37AA8523}" presName="negativeSpace" presStyleCnt="0"/>
      <dgm:spPr/>
    </dgm:pt>
    <dgm:pt modelId="{82FAF8AE-D1C8-4598-B623-85770862F5FC}" type="pres">
      <dgm:prSet presAssocID="{4D43472E-DCA3-455D-B294-C8BC37AA8523}" presName="childText" presStyleLbl="conFgAcc1" presStyleIdx="0" presStyleCnt="3">
        <dgm:presLayoutVars>
          <dgm:bulletEnabled val="1"/>
        </dgm:presLayoutVars>
      </dgm:prSet>
      <dgm:spPr/>
    </dgm:pt>
    <dgm:pt modelId="{17C507EA-7A7D-4DDD-9BF5-53DBFDE4785C}" type="pres">
      <dgm:prSet presAssocID="{4C245A57-4913-4794-AE7C-B8B61810508B}" presName="spaceBetweenRectangles" presStyleCnt="0"/>
      <dgm:spPr/>
    </dgm:pt>
    <dgm:pt modelId="{BD546461-CD8A-44B7-999F-7CC0746CFDA4}" type="pres">
      <dgm:prSet presAssocID="{EC20A503-C4ED-4A7E-81D2-50C27EEC0361}" presName="parentLin" presStyleCnt="0"/>
      <dgm:spPr/>
    </dgm:pt>
    <dgm:pt modelId="{3A81B31E-E108-42DC-AEAE-39451B9411D6}" type="pres">
      <dgm:prSet presAssocID="{EC20A503-C4ED-4A7E-81D2-50C27EEC036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54C789A-975E-458D-A792-C2787A6F4208}" type="pres">
      <dgm:prSet presAssocID="{EC20A503-C4ED-4A7E-81D2-50C27EEC0361}" presName="parentText" presStyleLbl="node1" presStyleIdx="1" presStyleCnt="3" custScaleX="1357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2E89A-2FB2-46C1-9058-D14D421FF0A4}" type="pres">
      <dgm:prSet presAssocID="{EC20A503-C4ED-4A7E-81D2-50C27EEC0361}" presName="negativeSpace" presStyleCnt="0"/>
      <dgm:spPr/>
    </dgm:pt>
    <dgm:pt modelId="{C71A1DFC-A00B-4109-A4FC-ADF64D5ED822}" type="pres">
      <dgm:prSet presAssocID="{EC20A503-C4ED-4A7E-81D2-50C27EEC0361}" presName="childText" presStyleLbl="conFgAcc1" presStyleIdx="1" presStyleCnt="3">
        <dgm:presLayoutVars>
          <dgm:bulletEnabled val="1"/>
        </dgm:presLayoutVars>
      </dgm:prSet>
      <dgm:spPr/>
    </dgm:pt>
    <dgm:pt modelId="{E4356486-28A9-4C09-BCCB-1E52034DC372}" type="pres">
      <dgm:prSet presAssocID="{F44685BC-A155-4120-A951-13C71AF3A288}" presName="spaceBetweenRectangles" presStyleCnt="0"/>
      <dgm:spPr/>
    </dgm:pt>
    <dgm:pt modelId="{124ABDC5-C30F-4C3E-9843-71B716E08809}" type="pres">
      <dgm:prSet presAssocID="{F6CED69A-BCA8-48D8-9F5D-6346C4F8A8E9}" presName="parentLin" presStyleCnt="0"/>
      <dgm:spPr/>
    </dgm:pt>
    <dgm:pt modelId="{66BBC4F1-5775-4E87-91F4-890626C8CE44}" type="pres">
      <dgm:prSet presAssocID="{F6CED69A-BCA8-48D8-9F5D-6346C4F8A8E9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305D1B7-0293-40A4-9F4F-54827420BED0}" type="pres">
      <dgm:prSet presAssocID="{F6CED69A-BCA8-48D8-9F5D-6346C4F8A8E9}" presName="parentText" presStyleLbl="node1" presStyleIdx="2" presStyleCnt="3" custScaleX="1357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DF790-61F6-47C9-BAF5-E18A8FDF9490}" type="pres">
      <dgm:prSet presAssocID="{F6CED69A-BCA8-48D8-9F5D-6346C4F8A8E9}" presName="negativeSpace" presStyleCnt="0"/>
      <dgm:spPr/>
    </dgm:pt>
    <dgm:pt modelId="{D66D9A68-F2CC-43E5-9E3C-78DA13EE0FC4}" type="pres">
      <dgm:prSet presAssocID="{F6CED69A-BCA8-48D8-9F5D-6346C4F8A8E9}" presName="childText" presStyleLbl="conFgAcc1" presStyleIdx="2" presStyleCnt="3" custLinFactNeighborY="19380">
        <dgm:presLayoutVars>
          <dgm:bulletEnabled val="1"/>
        </dgm:presLayoutVars>
      </dgm:prSet>
      <dgm:spPr/>
    </dgm:pt>
  </dgm:ptLst>
  <dgm:cxnLst>
    <dgm:cxn modelId="{53D5B31C-5BDF-4183-9B10-ADDF4395A4C6}" type="presOf" srcId="{4D43472E-DCA3-455D-B294-C8BC37AA8523}" destId="{AF0E90CC-D10D-4D40-B852-EBEFA5D4469B}" srcOrd="1" destOrd="0" presId="urn:microsoft.com/office/officeart/2005/8/layout/list1"/>
    <dgm:cxn modelId="{8C65E32F-5DB9-47FB-B7C2-EAC6AC39D3CC}" type="presOf" srcId="{F6CED69A-BCA8-48D8-9F5D-6346C4F8A8E9}" destId="{7305D1B7-0293-40A4-9F4F-54827420BED0}" srcOrd="1" destOrd="0" presId="urn:microsoft.com/office/officeart/2005/8/layout/list1"/>
    <dgm:cxn modelId="{A329D2A8-BDBD-4358-8B88-4A67A8963657}" srcId="{F6D9EFBD-1C37-4A44-985E-9FAD401781DD}" destId="{4D43472E-DCA3-455D-B294-C8BC37AA8523}" srcOrd="0" destOrd="0" parTransId="{B8BD8A9F-0ECC-4038-A5A3-16DDAF261CC5}" sibTransId="{4C245A57-4913-4794-AE7C-B8B61810508B}"/>
    <dgm:cxn modelId="{DBAE4F05-78C0-4C5F-A873-950F940C72DF}" type="presOf" srcId="{EC20A503-C4ED-4A7E-81D2-50C27EEC0361}" destId="{654C789A-975E-458D-A792-C2787A6F4208}" srcOrd="1" destOrd="0" presId="urn:microsoft.com/office/officeart/2005/8/layout/list1"/>
    <dgm:cxn modelId="{4E721C5D-9F4B-4ACA-9B04-E5853B77A0F5}" type="presOf" srcId="{F6CED69A-BCA8-48D8-9F5D-6346C4F8A8E9}" destId="{66BBC4F1-5775-4E87-91F4-890626C8CE44}" srcOrd="0" destOrd="0" presId="urn:microsoft.com/office/officeart/2005/8/layout/list1"/>
    <dgm:cxn modelId="{3F250123-6B85-4E84-88E6-F3C5C996A751}" type="presOf" srcId="{EC20A503-C4ED-4A7E-81D2-50C27EEC0361}" destId="{3A81B31E-E108-42DC-AEAE-39451B9411D6}" srcOrd="0" destOrd="0" presId="urn:microsoft.com/office/officeart/2005/8/layout/list1"/>
    <dgm:cxn modelId="{3EA9C5BD-0E2F-4C05-B45E-2883BAE94FEB}" type="presOf" srcId="{F6D9EFBD-1C37-4A44-985E-9FAD401781DD}" destId="{FA9F34A1-82DE-4FE4-9291-E78101033946}" srcOrd="0" destOrd="0" presId="urn:microsoft.com/office/officeart/2005/8/layout/list1"/>
    <dgm:cxn modelId="{BDFC61F9-B688-4AFA-9A26-F92F2187F80B}" type="presOf" srcId="{4D43472E-DCA3-455D-B294-C8BC37AA8523}" destId="{C4179095-19C3-461F-A38D-F4637D1D8678}" srcOrd="0" destOrd="0" presId="urn:microsoft.com/office/officeart/2005/8/layout/list1"/>
    <dgm:cxn modelId="{FB4D4AAA-B155-42BF-84DF-DFB8CBDFD309}" srcId="{F6D9EFBD-1C37-4A44-985E-9FAD401781DD}" destId="{F6CED69A-BCA8-48D8-9F5D-6346C4F8A8E9}" srcOrd="2" destOrd="0" parTransId="{FBF754C1-A35B-48F7-9FA6-B2AE11982728}" sibTransId="{EEA74B3E-9A12-44FB-A8F6-AE5625593625}"/>
    <dgm:cxn modelId="{DB1FACD6-CD94-40ED-8BB1-C74F39DB764B}" srcId="{F6D9EFBD-1C37-4A44-985E-9FAD401781DD}" destId="{EC20A503-C4ED-4A7E-81D2-50C27EEC0361}" srcOrd="1" destOrd="0" parTransId="{6ED10595-D136-4410-BB14-06FFE6C8DCC0}" sibTransId="{F44685BC-A155-4120-A951-13C71AF3A288}"/>
    <dgm:cxn modelId="{DEEEC579-A346-4E0F-87DF-79ADAC26A122}" type="presParOf" srcId="{FA9F34A1-82DE-4FE4-9291-E78101033946}" destId="{4DADCC59-44D0-4B2F-A452-0844D4E657F9}" srcOrd="0" destOrd="0" presId="urn:microsoft.com/office/officeart/2005/8/layout/list1"/>
    <dgm:cxn modelId="{EDC38205-64DA-49E7-995B-E7A5B6890C36}" type="presParOf" srcId="{4DADCC59-44D0-4B2F-A452-0844D4E657F9}" destId="{C4179095-19C3-461F-A38D-F4637D1D8678}" srcOrd="0" destOrd="0" presId="urn:microsoft.com/office/officeart/2005/8/layout/list1"/>
    <dgm:cxn modelId="{5E36B5C7-8698-4E6C-B300-599D1F007FBD}" type="presParOf" srcId="{4DADCC59-44D0-4B2F-A452-0844D4E657F9}" destId="{AF0E90CC-D10D-4D40-B852-EBEFA5D4469B}" srcOrd="1" destOrd="0" presId="urn:microsoft.com/office/officeart/2005/8/layout/list1"/>
    <dgm:cxn modelId="{73A5D7F9-B00B-4784-865A-FE75C8A33416}" type="presParOf" srcId="{FA9F34A1-82DE-4FE4-9291-E78101033946}" destId="{36C14858-9CA0-4250-895C-C162AC4B1061}" srcOrd="1" destOrd="0" presId="urn:microsoft.com/office/officeart/2005/8/layout/list1"/>
    <dgm:cxn modelId="{F6CCCB7B-25AF-460C-A2F7-CB90D9BA6D98}" type="presParOf" srcId="{FA9F34A1-82DE-4FE4-9291-E78101033946}" destId="{82FAF8AE-D1C8-4598-B623-85770862F5FC}" srcOrd="2" destOrd="0" presId="urn:microsoft.com/office/officeart/2005/8/layout/list1"/>
    <dgm:cxn modelId="{41F94DCC-3398-4944-AEB3-CAE55BD9DC1F}" type="presParOf" srcId="{FA9F34A1-82DE-4FE4-9291-E78101033946}" destId="{17C507EA-7A7D-4DDD-9BF5-53DBFDE4785C}" srcOrd="3" destOrd="0" presId="urn:microsoft.com/office/officeart/2005/8/layout/list1"/>
    <dgm:cxn modelId="{BBD46E90-0BC4-4A67-B08A-32227F1675C6}" type="presParOf" srcId="{FA9F34A1-82DE-4FE4-9291-E78101033946}" destId="{BD546461-CD8A-44B7-999F-7CC0746CFDA4}" srcOrd="4" destOrd="0" presId="urn:microsoft.com/office/officeart/2005/8/layout/list1"/>
    <dgm:cxn modelId="{6B9BF670-A615-4A03-9659-B9E061BF0B96}" type="presParOf" srcId="{BD546461-CD8A-44B7-999F-7CC0746CFDA4}" destId="{3A81B31E-E108-42DC-AEAE-39451B9411D6}" srcOrd="0" destOrd="0" presId="urn:microsoft.com/office/officeart/2005/8/layout/list1"/>
    <dgm:cxn modelId="{F77FDB29-8307-48E2-B093-3E9BC502F08B}" type="presParOf" srcId="{BD546461-CD8A-44B7-999F-7CC0746CFDA4}" destId="{654C789A-975E-458D-A792-C2787A6F4208}" srcOrd="1" destOrd="0" presId="urn:microsoft.com/office/officeart/2005/8/layout/list1"/>
    <dgm:cxn modelId="{04E220D1-08E4-4DFE-8885-C3A9DFBA62D9}" type="presParOf" srcId="{FA9F34A1-82DE-4FE4-9291-E78101033946}" destId="{DD92E89A-2FB2-46C1-9058-D14D421FF0A4}" srcOrd="5" destOrd="0" presId="urn:microsoft.com/office/officeart/2005/8/layout/list1"/>
    <dgm:cxn modelId="{A0E1FE37-06D8-41B1-A03D-2F1575DD2595}" type="presParOf" srcId="{FA9F34A1-82DE-4FE4-9291-E78101033946}" destId="{C71A1DFC-A00B-4109-A4FC-ADF64D5ED822}" srcOrd="6" destOrd="0" presId="urn:microsoft.com/office/officeart/2005/8/layout/list1"/>
    <dgm:cxn modelId="{C52B4458-4089-48D5-9CE5-D21D57E52C34}" type="presParOf" srcId="{FA9F34A1-82DE-4FE4-9291-E78101033946}" destId="{E4356486-28A9-4C09-BCCB-1E52034DC372}" srcOrd="7" destOrd="0" presId="urn:microsoft.com/office/officeart/2005/8/layout/list1"/>
    <dgm:cxn modelId="{A6B2CB3C-AB56-419E-A57D-A02F9F772C01}" type="presParOf" srcId="{FA9F34A1-82DE-4FE4-9291-E78101033946}" destId="{124ABDC5-C30F-4C3E-9843-71B716E08809}" srcOrd="8" destOrd="0" presId="urn:microsoft.com/office/officeart/2005/8/layout/list1"/>
    <dgm:cxn modelId="{3688F1DC-73B5-4C67-94C5-3A14E7CB9700}" type="presParOf" srcId="{124ABDC5-C30F-4C3E-9843-71B716E08809}" destId="{66BBC4F1-5775-4E87-91F4-890626C8CE44}" srcOrd="0" destOrd="0" presId="urn:microsoft.com/office/officeart/2005/8/layout/list1"/>
    <dgm:cxn modelId="{408A8B67-E21B-4DED-B303-6256C6037EB2}" type="presParOf" srcId="{124ABDC5-C30F-4C3E-9843-71B716E08809}" destId="{7305D1B7-0293-40A4-9F4F-54827420BED0}" srcOrd="1" destOrd="0" presId="urn:microsoft.com/office/officeart/2005/8/layout/list1"/>
    <dgm:cxn modelId="{7D32CBCE-38B2-4D9B-A214-7A2FFA502BE9}" type="presParOf" srcId="{FA9F34A1-82DE-4FE4-9291-E78101033946}" destId="{559DF790-61F6-47C9-BAF5-E18A8FDF9490}" srcOrd="9" destOrd="0" presId="urn:microsoft.com/office/officeart/2005/8/layout/list1"/>
    <dgm:cxn modelId="{E058B507-ECC5-4EC7-8170-080BE0A8D4DA}" type="presParOf" srcId="{FA9F34A1-82DE-4FE4-9291-E78101033946}" destId="{D66D9A68-F2CC-43E5-9E3C-78DA13EE0F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7D637-DBE4-4727-BE8B-892F2FE290D9}">
      <dsp:nvSpPr>
        <dsp:cNvPr id="0" name=""/>
        <dsp:cNvSpPr/>
      </dsp:nvSpPr>
      <dsp:spPr>
        <a:xfrm>
          <a:off x="0" y="3767"/>
          <a:ext cx="8345685" cy="682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lt"/>
              <a:ea typeface="微軟正黑體" panose="020B0604030504040204" pitchFamily="34" charset="-120"/>
            </a:rPr>
            <a:t>學校資格</a:t>
          </a:r>
          <a:endParaRPr lang="zh-TW" altLang="en-US" sz="2400" kern="1200" dirty="0">
            <a:latin typeface="+mj-lt"/>
            <a:ea typeface="微軟正黑體" panose="020B0604030504040204" pitchFamily="34" charset="-120"/>
          </a:endParaRPr>
        </a:p>
      </dsp:txBody>
      <dsp:txXfrm>
        <a:off x="33314" y="37081"/>
        <a:ext cx="8279057" cy="615818"/>
      </dsp:txXfrm>
    </dsp:sp>
    <dsp:sp modelId="{BC7E13CC-E506-4AD7-8FB7-C6BA23956EC0}">
      <dsp:nvSpPr>
        <dsp:cNvPr id="0" name=""/>
        <dsp:cNvSpPr/>
      </dsp:nvSpPr>
      <dsp:spPr>
        <a:xfrm>
          <a:off x="0" y="686213"/>
          <a:ext cx="8345685" cy="130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7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+mj-lt"/>
              <a:ea typeface="微軟正黑體" panose="020B0604030504040204" pitchFamily="34" charset="-120"/>
            </a:rPr>
            <a:t>教育部核定之中華民國公私立大學校院（以下簡稱大學校院）得提出申請，推薦大三</a:t>
          </a:r>
          <a:r>
            <a:rPr lang="en-US" altLang="en-US" sz="2000" kern="12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altLang="en-US" sz="2000" kern="12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altLang="en-US" sz="2000" kern="1200" dirty="0" smtClean="0">
              <a:latin typeface="+mj-lt"/>
              <a:ea typeface="微軟正黑體" panose="020B0604030504040204" pitchFamily="34" charset="-120"/>
            </a:rPr>
            <a:t>以上及碩士在學生為實務專題研習學員（以下簡稱研習生）申請本計畫。</a:t>
          </a:r>
          <a:endParaRPr lang="zh-TW" altLang="en-US" sz="2000" kern="1200" dirty="0">
            <a:latin typeface="+mj-lt"/>
            <a:ea typeface="微軟正黑體" panose="020B0604030504040204" pitchFamily="34" charset="-120"/>
          </a:endParaRPr>
        </a:p>
      </dsp:txBody>
      <dsp:txXfrm>
        <a:off x="0" y="686213"/>
        <a:ext cx="8345685" cy="1303230"/>
      </dsp:txXfrm>
    </dsp:sp>
    <dsp:sp modelId="{F005366A-09B1-4640-B2F6-90876C50AC00}">
      <dsp:nvSpPr>
        <dsp:cNvPr id="0" name=""/>
        <dsp:cNvSpPr/>
      </dsp:nvSpPr>
      <dsp:spPr>
        <a:xfrm>
          <a:off x="0" y="2241690"/>
          <a:ext cx="8345685" cy="682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lt"/>
              <a:ea typeface="微軟正黑體" panose="020B0604030504040204" pitchFamily="34" charset="-120"/>
            </a:rPr>
            <a:t>研習生資格</a:t>
          </a:r>
          <a:endParaRPr lang="zh-TW" altLang="en-US" sz="2400" kern="1200" dirty="0">
            <a:latin typeface="+mj-lt"/>
            <a:ea typeface="微軟正黑體" panose="020B0604030504040204" pitchFamily="34" charset="-120"/>
          </a:endParaRPr>
        </a:p>
      </dsp:txBody>
      <dsp:txXfrm>
        <a:off x="33314" y="2275004"/>
        <a:ext cx="8279057" cy="615818"/>
      </dsp:txXfrm>
    </dsp:sp>
    <dsp:sp modelId="{A951A6B5-C4CA-4E7E-9175-DE829E9CBCE6}">
      <dsp:nvSpPr>
        <dsp:cNvPr id="0" name=""/>
        <dsp:cNvSpPr/>
      </dsp:nvSpPr>
      <dsp:spPr>
        <a:xfrm>
          <a:off x="0" y="2671890"/>
          <a:ext cx="8345685" cy="226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7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000" kern="1200" dirty="0">
            <a:latin typeface="+mj-lt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2000" kern="1200" dirty="0" smtClean="0">
              <a:latin typeface="+mj-lt"/>
              <a:ea typeface="微軟正黑體" panose="020B0604030504040204" pitchFamily="34" charset="-120"/>
            </a:rPr>
            <a:t>應具備中華民國國籍。</a:t>
          </a:r>
          <a:endParaRPr lang="zh-TW" altLang="en-US" sz="2000" kern="1200" dirty="0">
            <a:latin typeface="+mj-lt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+mj-lt"/>
              <a:ea typeface="微軟正黑體" panose="020B0604030504040204" pitchFamily="34" charset="-120"/>
            </a:rPr>
            <a:t>106</a:t>
          </a:r>
          <a:r>
            <a:rPr lang="zh-TW" sz="2000" kern="1200" dirty="0" smtClean="0">
              <a:latin typeface="+mj-lt"/>
              <a:ea typeface="微軟正黑體" panose="020B0604030504040204" pitchFamily="34" charset="-120"/>
            </a:rPr>
            <a:t>學年度第一學期就讀於我國大學校院不限科系，為：</a:t>
          </a:r>
          <a:endParaRPr lang="zh-TW" sz="2000" kern="1200" dirty="0">
            <a:latin typeface="+mj-lt"/>
            <a:ea typeface="微軟正黑體" panose="020B0604030504040204" pitchFamily="34" charset="-12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四年制大學、科技大學、技術學院三年級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kern="1200" dirty="0">
            <a:latin typeface="+mj-lt"/>
            <a:ea typeface="微軟正黑體" panose="020B0604030504040204" pitchFamily="34" charset="-12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二年制大學、科技大學、技術學院一年級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kern="1200" dirty="0">
            <a:latin typeface="+mj-lt"/>
            <a:ea typeface="微軟正黑體" panose="020B0604030504040204" pitchFamily="34" charset="-12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大學、科技大學、技術學院碩士一年級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(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含</a:t>
          </a:r>
          <a:r>
            <a:rPr lang="en-US" sz="1800" kern="1200" dirty="0" smtClean="0">
              <a:latin typeface="+mj-lt"/>
              <a:ea typeface="微軟正黑體" panose="020B0604030504040204" pitchFamily="34" charset="-120"/>
            </a:rPr>
            <a:t>)</a:t>
          </a:r>
          <a:r>
            <a:rPr lang="zh-TW" sz="1800" kern="1200" dirty="0" smtClean="0">
              <a:latin typeface="+mj-lt"/>
              <a:ea typeface="微軟正黑體" panose="020B0604030504040204" pitchFamily="34" charset="-120"/>
            </a:rPr>
            <a:t>以上在學生，但不包含在職生。</a:t>
          </a:r>
          <a:endParaRPr lang="zh-TW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0" y="2671890"/>
        <a:ext cx="8345685" cy="2261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24181-2669-4105-B6AF-E819172BF4EA}">
      <dsp:nvSpPr>
        <dsp:cNvPr id="0" name=""/>
        <dsp:cNvSpPr/>
      </dsp:nvSpPr>
      <dsp:spPr>
        <a:xfrm>
          <a:off x="-5698917" y="-872333"/>
          <a:ext cx="6784979" cy="6784979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1FA20-1890-4C11-A658-2A8E4FE78C63}">
      <dsp:nvSpPr>
        <dsp:cNvPr id="0" name=""/>
        <dsp:cNvSpPr/>
      </dsp:nvSpPr>
      <dsp:spPr>
        <a:xfrm>
          <a:off x="474755" y="314918"/>
          <a:ext cx="7872331" cy="630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53" tIns="45720" rIns="45720" bIns="45720" numCol="1" spcCol="1270" anchor="ctr" anchorCtr="0">
          <a:noAutofit/>
        </a:bodyPr>
        <a:lstStyle/>
        <a:p>
          <a:pPr lvl="0" algn="just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由學校統籌單一窗口提出申請，計畫辦公室統一發文至各校告知。</a:t>
          </a:r>
          <a:endParaRPr lang="zh-TW" altLang="en-US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474755" y="314918"/>
        <a:ext cx="7872331" cy="630240"/>
      </dsp:txXfrm>
    </dsp:sp>
    <dsp:sp modelId="{099CFD11-AE69-4AF8-8161-109AD2E32B04}">
      <dsp:nvSpPr>
        <dsp:cNvPr id="0" name=""/>
        <dsp:cNvSpPr/>
      </dsp:nvSpPr>
      <dsp:spPr>
        <a:xfrm>
          <a:off x="80854" y="236138"/>
          <a:ext cx="787800" cy="78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68619-DE30-4D88-B2C9-398BCE8DAAB1}">
      <dsp:nvSpPr>
        <dsp:cNvPr id="0" name=""/>
        <dsp:cNvSpPr/>
      </dsp:nvSpPr>
      <dsp:spPr>
        <a:xfrm>
          <a:off x="926367" y="1134764"/>
          <a:ext cx="7420719" cy="880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53" tIns="45720" rIns="45720" bIns="45720" numCol="1" spcCol="1270" anchor="ctr" anchorCtr="0">
          <a:noAutofit/>
        </a:bodyPr>
        <a:lstStyle/>
        <a:p>
          <a:pPr lvl="0" algn="just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由學校統一彙整推薦研習生名單，上傳至計畫網站，但以曾獲研習領域相關之國內外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MOOCs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修課證明、專業證照、競賽獎項或具備實習經驗者，優先推薦。</a:t>
          </a:r>
          <a:endParaRPr lang="zh-TW" altLang="en-US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926367" y="1134764"/>
        <a:ext cx="7420719" cy="880666"/>
      </dsp:txXfrm>
    </dsp:sp>
    <dsp:sp modelId="{967B05E4-1404-4D92-B166-6E2451B175FC}">
      <dsp:nvSpPr>
        <dsp:cNvPr id="0" name=""/>
        <dsp:cNvSpPr/>
      </dsp:nvSpPr>
      <dsp:spPr>
        <a:xfrm>
          <a:off x="532466" y="1181197"/>
          <a:ext cx="787800" cy="78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C2F97-CD55-42F7-BE96-455E1A4EF9F8}">
      <dsp:nvSpPr>
        <dsp:cNvPr id="0" name=""/>
        <dsp:cNvSpPr/>
      </dsp:nvSpPr>
      <dsp:spPr>
        <a:xfrm>
          <a:off x="1064975" y="2205035"/>
          <a:ext cx="7282110" cy="630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53" tIns="45720" rIns="45720" bIns="45720" numCol="1" spcCol="1270" anchor="ctr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每一研習領域推薦上限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20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名為原則，每校總推薦人數上限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50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名。</a:t>
          </a:r>
          <a:endParaRPr lang="zh-TW" altLang="en-US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1064975" y="2205035"/>
        <a:ext cx="7282110" cy="630240"/>
      </dsp:txXfrm>
    </dsp:sp>
    <dsp:sp modelId="{9C325811-6B6E-4A7F-833E-A95875E03863}">
      <dsp:nvSpPr>
        <dsp:cNvPr id="0" name=""/>
        <dsp:cNvSpPr/>
      </dsp:nvSpPr>
      <dsp:spPr>
        <a:xfrm>
          <a:off x="671075" y="2126255"/>
          <a:ext cx="787800" cy="78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39E4A-44E2-44A8-97BC-4C0636BC3E7F}">
      <dsp:nvSpPr>
        <dsp:cNvPr id="0" name=""/>
        <dsp:cNvSpPr/>
      </dsp:nvSpPr>
      <dsp:spPr>
        <a:xfrm>
          <a:off x="926367" y="3150094"/>
          <a:ext cx="7420719" cy="630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53" tIns="45720" rIns="45720" bIns="45720" numCol="1" spcCol="1270" anchor="ctr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每位研習生以核定一項研習領域為限。</a:t>
          </a:r>
          <a:endParaRPr lang="zh-TW" altLang="en-US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926367" y="3150094"/>
        <a:ext cx="7420719" cy="630240"/>
      </dsp:txXfrm>
    </dsp:sp>
    <dsp:sp modelId="{7B84DA5C-2656-4140-A898-5CB18657D45B}">
      <dsp:nvSpPr>
        <dsp:cNvPr id="0" name=""/>
        <dsp:cNvSpPr/>
      </dsp:nvSpPr>
      <dsp:spPr>
        <a:xfrm>
          <a:off x="532466" y="3071314"/>
          <a:ext cx="787800" cy="78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BE43D-7B5A-4C5A-8428-3DB4E5A6B71F}">
      <dsp:nvSpPr>
        <dsp:cNvPr id="0" name=""/>
        <dsp:cNvSpPr/>
      </dsp:nvSpPr>
      <dsp:spPr>
        <a:xfrm>
          <a:off x="474755" y="4095152"/>
          <a:ext cx="7872331" cy="630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253" tIns="45720" rIns="45720" bIns="45720" numCol="1" spcCol="1270" anchor="ctr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推薦名單須經學校確認核可後，於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106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年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5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月</a:t>
          </a:r>
          <a:r>
            <a:rPr lang="en-US" altLang="en-US" sz="1800" kern="1200" dirty="0" smtClean="0">
              <a:latin typeface="+mj-lt"/>
              <a:ea typeface="微軟正黑體" panose="020B0604030504040204" pitchFamily="34" charset="-120"/>
            </a:rPr>
            <a:t>19</a:t>
          </a:r>
          <a:r>
            <a:rPr lang="zh-TW" altLang="en-US" sz="1800" kern="1200" dirty="0" smtClean="0">
              <a:latin typeface="+mj-lt"/>
              <a:ea typeface="微軟正黑體" panose="020B0604030504040204" pitchFamily="34" charset="-120"/>
            </a:rPr>
            <a:t>日前統一至計畫網站送出。</a:t>
          </a:r>
          <a:endParaRPr lang="zh-TW" altLang="en-US" sz="1800" kern="1200" dirty="0">
            <a:latin typeface="+mj-lt"/>
            <a:ea typeface="微軟正黑體" panose="020B0604030504040204" pitchFamily="34" charset="-120"/>
          </a:endParaRPr>
        </a:p>
      </dsp:txBody>
      <dsp:txXfrm>
        <a:off x="474755" y="4095152"/>
        <a:ext cx="7872331" cy="630240"/>
      </dsp:txXfrm>
    </dsp:sp>
    <dsp:sp modelId="{EC09FB32-FB5C-48DF-B691-CACAD4FFB152}">
      <dsp:nvSpPr>
        <dsp:cNvPr id="0" name=""/>
        <dsp:cNvSpPr/>
      </dsp:nvSpPr>
      <dsp:spPr>
        <a:xfrm>
          <a:off x="80854" y="4016372"/>
          <a:ext cx="787800" cy="787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AF8AE-D1C8-4598-B623-85770862F5FC}">
      <dsp:nvSpPr>
        <dsp:cNvPr id="0" name=""/>
        <dsp:cNvSpPr/>
      </dsp:nvSpPr>
      <dsp:spPr>
        <a:xfrm>
          <a:off x="0" y="533831"/>
          <a:ext cx="792088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90CC-D10D-4D40-B852-EBEFA5D4469B}">
      <dsp:nvSpPr>
        <dsp:cNvPr id="0" name=""/>
        <dsp:cNvSpPr/>
      </dsp:nvSpPr>
      <dsp:spPr>
        <a:xfrm>
          <a:off x="395657" y="17231"/>
          <a:ext cx="752085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lt"/>
              <a:ea typeface="微軟正黑體" panose="020B0604030504040204" pitchFamily="34" charset="-120"/>
            </a:rPr>
            <a:t>大學校院應授與本計畫錄取研習生相對等之學分。</a:t>
          </a:r>
          <a:endParaRPr lang="zh-TW" altLang="en-US" sz="2400" kern="1200" dirty="0">
            <a:latin typeface="+mj-lt"/>
            <a:ea typeface="微軟正黑體" panose="020B0604030504040204" pitchFamily="34" charset="-120"/>
          </a:endParaRPr>
        </a:p>
      </dsp:txBody>
      <dsp:txXfrm>
        <a:off x="446094" y="67668"/>
        <a:ext cx="7419976" cy="932326"/>
      </dsp:txXfrm>
    </dsp:sp>
    <dsp:sp modelId="{C71A1DFC-A00B-4109-A4FC-ADF64D5ED822}">
      <dsp:nvSpPr>
        <dsp:cNvPr id="0" name=""/>
        <dsp:cNvSpPr/>
      </dsp:nvSpPr>
      <dsp:spPr>
        <a:xfrm>
          <a:off x="0" y="2121432"/>
          <a:ext cx="792088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C789A-975E-458D-A792-C2787A6F4208}">
      <dsp:nvSpPr>
        <dsp:cNvPr id="0" name=""/>
        <dsp:cNvSpPr/>
      </dsp:nvSpPr>
      <dsp:spPr>
        <a:xfrm>
          <a:off x="395657" y="1604831"/>
          <a:ext cx="752085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lt"/>
              <a:ea typeface="微軟正黑體" panose="020B0604030504040204" pitchFamily="34" charset="-120"/>
            </a:rPr>
            <a:t>進行校內甄選作業並參與北中南海選會。</a:t>
          </a:r>
          <a:endParaRPr lang="zh-TW" altLang="en-US" sz="2400" kern="1200" dirty="0">
            <a:latin typeface="+mj-lt"/>
            <a:ea typeface="微軟正黑體" panose="020B0604030504040204" pitchFamily="34" charset="-120"/>
          </a:endParaRPr>
        </a:p>
      </dsp:txBody>
      <dsp:txXfrm>
        <a:off x="446094" y="1655268"/>
        <a:ext cx="7419976" cy="932326"/>
      </dsp:txXfrm>
    </dsp:sp>
    <dsp:sp modelId="{D66D9A68-F2CC-43E5-9E3C-78DA13EE0FC4}">
      <dsp:nvSpPr>
        <dsp:cNvPr id="0" name=""/>
        <dsp:cNvSpPr/>
      </dsp:nvSpPr>
      <dsp:spPr>
        <a:xfrm>
          <a:off x="0" y="3726263"/>
          <a:ext cx="792088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5D1B7-0293-40A4-9F4F-54827420BED0}">
      <dsp:nvSpPr>
        <dsp:cNvPr id="0" name=""/>
        <dsp:cNvSpPr/>
      </dsp:nvSpPr>
      <dsp:spPr>
        <a:xfrm>
          <a:off x="395657" y="3192432"/>
          <a:ext cx="752085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j-lt"/>
              <a:ea typeface="微軟正黑體" panose="020B0604030504040204" pitchFamily="34" charset="-120"/>
            </a:rPr>
            <a:t>參與本計畫舉辦之結訓典禮、媒合會或專題發表會等活動。</a:t>
          </a:r>
          <a:endParaRPr lang="zh-TW" altLang="en-US" sz="2400" kern="1200" dirty="0">
            <a:latin typeface="+mj-lt"/>
            <a:ea typeface="微軟正黑體" panose="020B0604030504040204" pitchFamily="34" charset="-120"/>
          </a:endParaRPr>
        </a:p>
      </dsp:txBody>
      <dsp:txXfrm>
        <a:off x="446094" y="3242869"/>
        <a:ext cx="741997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529" cy="497445"/>
          </a:xfrm>
          <a:prstGeom prst="rect">
            <a:avLst/>
          </a:prstGeom>
        </p:spPr>
        <p:txBody>
          <a:bodyPr vert="horz" lIns="91109" tIns="45555" rIns="91109" bIns="4555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5" y="0"/>
            <a:ext cx="2950529" cy="497445"/>
          </a:xfrm>
          <a:prstGeom prst="rect">
            <a:avLst/>
          </a:prstGeom>
        </p:spPr>
        <p:txBody>
          <a:bodyPr vert="horz" lIns="91109" tIns="45555" rIns="91109" bIns="45555" rtlCol="0"/>
          <a:lstStyle>
            <a:lvl1pPr algn="r">
              <a:defRPr sz="1200"/>
            </a:lvl1pPr>
          </a:lstStyle>
          <a:p>
            <a:fld id="{20AB3131-0085-40FF-9E81-17AB4665CD8F}" type="datetimeFigureOut">
              <a:rPr lang="zh-TW" altLang="en-US" smtClean="0"/>
              <a:t>2017/4/24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40306"/>
            <a:ext cx="2950529" cy="497445"/>
          </a:xfrm>
          <a:prstGeom prst="rect">
            <a:avLst/>
          </a:prstGeom>
        </p:spPr>
        <p:txBody>
          <a:bodyPr vert="horz" lIns="91109" tIns="45555" rIns="91109" bIns="4555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5" y="9440306"/>
            <a:ext cx="2950529" cy="497445"/>
          </a:xfrm>
          <a:prstGeom prst="rect">
            <a:avLst/>
          </a:prstGeom>
        </p:spPr>
        <p:txBody>
          <a:bodyPr vert="horz" lIns="91109" tIns="45555" rIns="91109" bIns="45555" rtlCol="0" anchor="b"/>
          <a:lstStyle>
            <a:lvl1pPr algn="r">
              <a:defRPr sz="1200"/>
            </a:lvl1pPr>
          </a:lstStyle>
          <a:p>
            <a:fld id="{D9D526C6-044B-4351-A5DE-3CEC5AC29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46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0973" tIns="45489" rIns="90973" bIns="454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44" y="0"/>
            <a:ext cx="2949575" cy="496888"/>
          </a:xfrm>
          <a:prstGeom prst="rect">
            <a:avLst/>
          </a:prstGeom>
        </p:spPr>
        <p:txBody>
          <a:bodyPr vert="horz" lIns="90973" tIns="45489" rIns="90973" bIns="454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790C1B-DCA0-413E-A2DC-E72BFEC9EA9A}" type="datetimeFigureOut">
              <a:rPr lang="zh-TW" altLang="en-US"/>
              <a:pPr>
                <a:defRPr/>
              </a:pPr>
              <a:t>2017/4/24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3" tIns="45489" rIns="90973" bIns="4548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0973" tIns="45489" rIns="90973" bIns="4548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868"/>
            <a:ext cx="2949575" cy="496887"/>
          </a:xfrm>
          <a:prstGeom prst="rect">
            <a:avLst/>
          </a:prstGeom>
        </p:spPr>
        <p:txBody>
          <a:bodyPr vert="horz" lIns="90973" tIns="45489" rIns="90973" bIns="454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44" y="9440868"/>
            <a:ext cx="2949575" cy="496887"/>
          </a:xfrm>
          <a:prstGeom prst="rect">
            <a:avLst/>
          </a:prstGeom>
        </p:spPr>
        <p:txBody>
          <a:bodyPr vert="horz" lIns="90973" tIns="45489" rIns="90973" bIns="454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098A4E-3348-4436-8B8B-EC068AB29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8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951-DA08-4B0E-8190-74752F17C82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9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1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36513" y="2"/>
            <a:ext cx="2301876" cy="836613"/>
            <a:chOff x="0" y="0"/>
            <a:chExt cx="1392" cy="480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44 w 1135"/>
                <a:gd name="T3" fmla="*/ 0 h 445"/>
                <a:gd name="T4" fmla="*/ 869 w 1135"/>
                <a:gd name="T5" fmla="*/ 480 h 445"/>
                <a:gd name="T6" fmla="*/ 0 w 1135"/>
                <a:gd name="T7" fmla="*/ 480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9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sz="1600">
                <a:solidFill>
                  <a:prstClr val="black"/>
                </a:solidFill>
                <a:latin typeface="Times New Roman" panose="02020603050405020304" pitchFamily="18" charset="0"/>
                <a:ea typeface="華康隸書體" charset="-120"/>
              </a:endParaRPr>
            </a:p>
          </p:txBody>
        </p:sp>
        <p:pic>
          <p:nvPicPr>
            <p:cNvPr id="11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08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762E-9591-459C-A0E7-D3FAADB0F7BD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E49FB89F-49F3-4BB8-BF97-E4CC67ADE481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1334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7F2F-7952-4AFE-835A-3C16148DC091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D0F84915-3B2F-4A7E-B4F3-F20031034F25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27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EE-892C-4C3E-810E-9B7CB8756C79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ABA01971-E23E-42D6-A60D-4C5625D70F76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7227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6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7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9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3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10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0" y="980729"/>
            <a:ext cx="4038600" cy="5145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145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9261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56594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261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56594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7" name="Group 19"/>
          <p:cNvGrpSpPr>
            <a:grpSpLocks/>
          </p:cNvGrpSpPr>
          <p:nvPr userDrawn="1"/>
        </p:nvGrpSpPr>
        <p:grpSpPr bwMode="auto">
          <a:xfrm>
            <a:off x="0" y="0"/>
            <a:ext cx="2195513" cy="620713"/>
            <a:chOff x="0" y="0"/>
            <a:chExt cx="1392" cy="480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6549 w 1135"/>
                <a:gd name="T3" fmla="*/ 0 h 445"/>
                <a:gd name="T4" fmla="*/ 4975 w 1135"/>
                <a:gd name="T5" fmla="*/ 2147483647 h 445"/>
                <a:gd name="T6" fmla="*/ 0 w 1135"/>
                <a:gd name="T7" fmla="*/ 2147483647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61" y="212"/>
              <a:ext cx="164" cy="146"/>
            </a:xfrm>
            <a:custGeom>
              <a:avLst/>
              <a:gdLst>
                <a:gd name="T0" fmla="*/ 373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37 h 148"/>
                <a:gd name="T8" fmla="*/ 16 w 163"/>
                <a:gd name="T9" fmla="*/ 37 h 148"/>
                <a:gd name="T10" fmla="*/ 18 w 163"/>
                <a:gd name="T11" fmla="*/ 37 h 148"/>
                <a:gd name="T12" fmla="*/ 35 w 163"/>
                <a:gd name="T13" fmla="*/ 37 h 148"/>
                <a:gd name="T14" fmla="*/ 33 w 163"/>
                <a:gd name="T15" fmla="*/ 37 h 148"/>
                <a:gd name="T16" fmla="*/ 31 w 163"/>
                <a:gd name="T17" fmla="*/ 37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37 h 148"/>
                <a:gd name="T24" fmla="*/ 70 w 163"/>
                <a:gd name="T25" fmla="*/ 37 h 148"/>
                <a:gd name="T26" fmla="*/ 72 w 163"/>
                <a:gd name="T27" fmla="*/ 37 h 148"/>
                <a:gd name="T28" fmla="*/ 74 w 163"/>
                <a:gd name="T29" fmla="*/ 37 h 148"/>
                <a:gd name="T30" fmla="*/ 76 w 163"/>
                <a:gd name="T31" fmla="*/ 37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37 h 148"/>
                <a:gd name="T40" fmla="*/ 56 w 163"/>
                <a:gd name="T41" fmla="*/ 37 h 148"/>
                <a:gd name="T42" fmla="*/ 53 w 163"/>
                <a:gd name="T43" fmla="*/ 37 h 148"/>
                <a:gd name="T44" fmla="*/ 68 w 163"/>
                <a:gd name="T45" fmla="*/ 37 h 148"/>
                <a:gd name="T46" fmla="*/ 373 w 163"/>
                <a:gd name="T47" fmla="*/ 37 h 148"/>
                <a:gd name="T48" fmla="*/ 363 w 163"/>
                <a:gd name="T49" fmla="*/ 37 h 148"/>
                <a:gd name="T50" fmla="*/ 6 w 163"/>
                <a:gd name="T51" fmla="*/ 37 h 148"/>
                <a:gd name="T52" fmla="*/ 4 w 163"/>
                <a:gd name="T53" fmla="*/ 37 h 148"/>
                <a:gd name="T54" fmla="*/ 22 w 163"/>
                <a:gd name="T55" fmla="*/ 37 h 148"/>
                <a:gd name="T56" fmla="*/ 66 w 163"/>
                <a:gd name="T57" fmla="*/ 37 h 148"/>
                <a:gd name="T58" fmla="*/ 22 w 163"/>
                <a:gd name="T59" fmla="*/ 37 h 148"/>
                <a:gd name="T60" fmla="*/ 472 w 163"/>
                <a:gd name="T61" fmla="*/ 37 h 148"/>
                <a:gd name="T62" fmla="*/ 484 w 163"/>
                <a:gd name="T63" fmla="*/ 37 h 148"/>
                <a:gd name="T64" fmla="*/ 496 w 163"/>
                <a:gd name="T65" fmla="*/ 37 h 148"/>
                <a:gd name="T66" fmla="*/ 514 w 163"/>
                <a:gd name="T67" fmla="*/ 37 h 148"/>
                <a:gd name="T68" fmla="*/ 523 w 163"/>
                <a:gd name="T69" fmla="*/ 37 h 148"/>
                <a:gd name="T70" fmla="*/ 529 w 163"/>
                <a:gd name="T71" fmla="*/ 37 h 148"/>
                <a:gd name="T72" fmla="*/ 535 w 163"/>
                <a:gd name="T73" fmla="*/ 37 h 148"/>
                <a:gd name="T74" fmla="*/ 535 w 163"/>
                <a:gd name="T75" fmla="*/ 37 h 148"/>
                <a:gd name="T76" fmla="*/ 529 w 163"/>
                <a:gd name="T77" fmla="*/ 37 h 148"/>
                <a:gd name="T78" fmla="*/ 514 w 163"/>
                <a:gd name="T79" fmla="*/ 37 h 148"/>
                <a:gd name="T80" fmla="*/ 490 w 163"/>
                <a:gd name="T81" fmla="*/ 37 h 148"/>
                <a:gd name="T82" fmla="*/ 466 w 163"/>
                <a:gd name="T83" fmla="*/ 37 h 148"/>
                <a:gd name="T84" fmla="*/ 448 w 163"/>
                <a:gd name="T85" fmla="*/ 37 h 148"/>
                <a:gd name="T86" fmla="*/ 454 w 163"/>
                <a:gd name="T87" fmla="*/ 37 h 148"/>
                <a:gd name="T88" fmla="*/ 478 w 163"/>
                <a:gd name="T89" fmla="*/ 37 h 148"/>
                <a:gd name="T90" fmla="*/ 502 w 163"/>
                <a:gd name="T91" fmla="*/ 37 h 148"/>
                <a:gd name="T92" fmla="*/ 529 w 163"/>
                <a:gd name="T93" fmla="*/ 37 h 148"/>
                <a:gd name="T94" fmla="*/ 547 w 163"/>
                <a:gd name="T95" fmla="*/ 37 h 148"/>
                <a:gd name="T96" fmla="*/ 559 w 163"/>
                <a:gd name="T97" fmla="*/ 37 h 148"/>
                <a:gd name="T98" fmla="*/ 571 w 163"/>
                <a:gd name="T99" fmla="*/ 37 h 148"/>
                <a:gd name="T100" fmla="*/ 587 w 163"/>
                <a:gd name="T101" fmla="*/ 37 h 148"/>
                <a:gd name="T102" fmla="*/ 587 w 163"/>
                <a:gd name="T103" fmla="*/ 37 h 148"/>
                <a:gd name="T104" fmla="*/ 587 w 163"/>
                <a:gd name="T105" fmla="*/ 37 h 148"/>
                <a:gd name="T106" fmla="*/ 579 w 163"/>
                <a:gd name="T107" fmla="*/ 37 h 148"/>
                <a:gd name="T108" fmla="*/ 571 w 163"/>
                <a:gd name="T109" fmla="*/ 37 h 148"/>
                <a:gd name="T110" fmla="*/ 565 w 163"/>
                <a:gd name="T111" fmla="*/ 37 h 148"/>
                <a:gd name="T112" fmla="*/ 553 w 163"/>
                <a:gd name="T113" fmla="*/ 37 h 148"/>
                <a:gd name="T114" fmla="*/ 541 w 163"/>
                <a:gd name="T115" fmla="*/ 37 h 148"/>
                <a:gd name="T116" fmla="*/ 529 w 163"/>
                <a:gd name="T117" fmla="*/ 37 h 148"/>
                <a:gd name="T118" fmla="*/ 529 w 163"/>
                <a:gd name="T119" fmla="*/ 37 h 148"/>
                <a:gd name="T120" fmla="*/ 389 w 163"/>
                <a:gd name="T121" fmla="*/ 4 h 148"/>
                <a:gd name="T122" fmla="*/ 427 w 163"/>
                <a:gd name="T123" fmla="*/ 21 h 148"/>
                <a:gd name="T124" fmla="*/ 51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TW" altLang="en-US" sz="3200">
                <a:solidFill>
                  <a:prstClr val="black"/>
                </a:solidFill>
                <a:latin typeface="Arial" pitchFamily="34" charset="0"/>
                <a:ea typeface="+mn-ea"/>
              </a:endParaRPr>
            </a:p>
          </p:txBody>
        </p:sp>
        <p:pic>
          <p:nvPicPr>
            <p:cNvPr id="22" name="Picture 24" descr="MOEA_log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4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8306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0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573518D7-322A-4FBD-9EA6-124C3EA1A8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9086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9F45-AD72-4AC3-8C86-A1F462B9933B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2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81B5-D964-4245-8D87-AAA91F5DF3F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438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B63D-328D-4FF9-A0FB-9AF004CF4C1E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5D233F6D-65E8-4142-8D1B-1DC4A4D872ED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425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D5D9-C0CF-48DA-937D-63BB63436342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D600113E-7223-4380-80EC-5205F661CA7B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0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F8F4-2CFB-4C51-95FF-AD01BEF066E6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59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B0E1-7E5B-487C-B043-F97BE4E67936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354BEFCB-66BC-46BA-85B5-7B47B07355DD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58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5A3C-E4D5-4AEB-BA89-9C6A5F2EB1B9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E1789107-B36B-44E9-942D-206F28FD69E6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095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414D-5042-49FD-8800-337081E86DA7}" type="datetime1">
              <a:rPr lang="zh-TW" altLang="en-US">
                <a:solidFill>
                  <a:prstClr val="black"/>
                </a:solidFill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7843" y="393305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prstClr val="black"/>
                </a:solidFill>
              </a:rPr>
              <a:t> </a:t>
            </a:r>
            <a:fld id="{FF130D96-2887-46E1-A8F0-6F2A773E534F}" type="slidenum">
              <a:rPr lang="en-US" altLang="zh-TW" b="1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153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114" y="76200"/>
            <a:ext cx="862647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124744"/>
            <a:ext cx="86264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第二階層</a:t>
            </a:r>
          </a:p>
          <a:p>
            <a:pPr lvl="2"/>
            <a:r>
              <a:rPr lang="zh-TW" altLang="en-US" dirty="0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520" y="628416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C2CC29B1-3A4A-4970-80AD-C9930B03DCDF}" type="datetime1">
              <a:rPr lang="zh-TW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defRPr/>
              </a:pPr>
              <a:t>2017/4/24</a:t>
            </a:fld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9920" y="628416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1" y="31115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endParaRPr lang="zh-TW" altLang="zh-TW" sz="1400">
              <a:solidFill>
                <a:prstClr val="black"/>
              </a:solidFill>
            </a:endParaRPr>
          </a:p>
        </p:txBody>
      </p:sp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265114" y="909290"/>
            <a:ext cx="8626475" cy="71438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7233764" y="6404583"/>
            <a:ext cx="1900793" cy="373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9pPr>
          </a:lstStyle>
          <a:p>
            <a:pPr algn="r"/>
            <a:r>
              <a:rPr lang="en-US" altLang="zh-TW" sz="1400" dirty="0" smtClean="0">
                <a:solidFill>
                  <a:prstClr val="black"/>
                </a:solidFill>
                <a:latin typeface="+mj-lt"/>
                <a:ea typeface="新細明體" panose="02020500000000000000" pitchFamily="18" charset="-120"/>
              </a:rPr>
              <a:t> </a:t>
            </a:r>
            <a:fld id="{EEC33558-3970-450A-A324-A0BFE4832640}" type="slidenum">
              <a:rPr lang="en-US" altLang="zh-TW" sz="1400" b="1" smtClean="0">
                <a:solidFill>
                  <a:prstClr val="black"/>
                </a:solidFill>
                <a:latin typeface="+mj-lt"/>
                <a:ea typeface="新細明體" panose="02020500000000000000" pitchFamily="18" charset="-120"/>
              </a:rPr>
              <a:pPr algn="r"/>
              <a:t>‹#›</a:t>
            </a:fld>
            <a:endParaRPr lang="en-US" altLang="zh-TW" sz="1400" b="1" dirty="0">
              <a:solidFill>
                <a:prstClr val="black"/>
              </a:solidFill>
              <a:latin typeface="+mj-lt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3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19" r:id="rId13"/>
    <p:sldLayoutId id="2147483921" r:id="rId14"/>
    <p:sldLayoutId id="2147483922" r:id="rId15"/>
    <p:sldLayoutId id="2147483927" r:id="rId16"/>
    <p:sldLayoutId id="2147483976" r:id="rId17"/>
    <p:sldLayoutId id="2147483977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0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0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ent.org.tw/digiplus_reg/user/newMember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talent.org.tw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gif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utoShape 16"/>
          <p:cNvGrpSpPr>
            <a:grpSpLocks/>
          </p:cNvGrpSpPr>
          <p:nvPr/>
        </p:nvGrpSpPr>
        <p:grpSpPr bwMode="auto">
          <a:xfrm>
            <a:off x="583223" y="1844730"/>
            <a:ext cx="8100646" cy="2066925"/>
            <a:chOff x="342" y="1578"/>
            <a:chExt cx="5103" cy="1302"/>
          </a:xfrm>
        </p:grpSpPr>
        <p:pic>
          <p:nvPicPr>
            <p:cNvPr id="9" name="AutoShap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1578"/>
              <a:ext cx="510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58" y="1705"/>
              <a:ext cx="502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defTabSz="76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40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DIGI</a:t>
              </a:r>
              <a:r>
                <a:rPr lang="en-US" altLang="zh-TW" sz="4000" b="1" baseline="300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+</a:t>
              </a:r>
              <a:r>
                <a:rPr lang="en-US" altLang="zh-TW" sz="40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Talent</a:t>
              </a:r>
              <a:endParaRPr lang="en-US" altLang="zh-TW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endParaRPr>
            </a:p>
            <a:p>
              <a:pPr algn="ctr" defTabSz="76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跨域數位人才加速躍升計畫</a:t>
              </a:r>
              <a:endParaRPr lang="en-US" altLang="zh-TW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endParaRPr>
            </a:p>
            <a:p>
              <a:pPr algn="ctr" defTabSz="76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大學校</a:t>
              </a:r>
              <a:r>
                <a:rPr lang="zh-TW" alt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院研習生選送及研習輔導說明會</a:t>
              </a:r>
              <a:endPara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11759" y="4581128"/>
            <a:ext cx="432048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 eaLnBrk="0" hangingPunct="0"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rPr>
              <a:t>日期：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rPr>
              <a:t>月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329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52930"/>
              </p:ext>
            </p:extLst>
          </p:nvPr>
        </p:nvGraphicFramePr>
        <p:xfrm>
          <a:off x="473893" y="1556792"/>
          <a:ext cx="8208915" cy="51726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80320"/>
                <a:gridCol w="1065719"/>
                <a:gridCol w="950505"/>
                <a:gridCol w="1180933"/>
                <a:gridCol w="1065719"/>
                <a:gridCol w="1065719"/>
              </a:tblGrid>
              <a:tr h="26669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zh-TW" alt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專業技能領域別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8972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36000" marB="3600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網路服務</a:t>
                      </a:r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電子商務</a:t>
                      </a: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智慧聯網</a:t>
                      </a: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資料科學與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數據分析</a:t>
                      </a: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智慧內容</a:t>
                      </a: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</a:t>
                      </a:r>
                    </a:p>
                  </a:txBody>
                  <a:tcPr marL="36000" marR="36000" marT="0" marB="0" anchor="ctr">
                    <a:solidFill>
                      <a:srgbClr val="0033CC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資訊工業策進會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工業技術研究院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商業發展研究院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國家實驗研究院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金屬工業研究發展中心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紡織產業綜合研究所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石材暨資源產業研究發展中心 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生物技術開發中心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鞋類暨運動休閒科技研發中心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中華經濟研究院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車輛研究測試中心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456603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自行車暨健康科技工業研究發展中心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印刷工業技術研究中心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精密機械研究發展中心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電信技術中心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  <a:tr h="266694"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食品研究所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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實務研習單位列表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5/11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06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6/11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2580" y="1767918"/>
            <a:ext cx="5742679" cy="32567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1979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宗旨：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策進我國資訊科技之創新應用，協助發展知識經濟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資訊科技研發與先進應用服務的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組織、引領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產業與政府邁入數位經濟時代之高級智庫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規劃研擬並推動政府各項資訊產業政策、致力資通訊前瞻研發、普及與深化資訊應用、培育資訊科技人才及參與國家資訊基礎建設等各項業務，成就備受各界肯定。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417021" y="809366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資訊工業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進會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" y="765346"/>
            <a:ext cx="947358" cy="82893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08486" y="5229200"/>
            <a:ext cx="5484278" cy="1543890"/>
            <a:chOff x="316664" y="4765430"/>
            <a:chExt cx="5484278" cy="1543890"/>
          </a:xfrm>
        </p:grpSpPr>
        <p:grpSp>
          <p:nvGrpSpPr>
            <p:cNvPr id="8" name="群組 7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30" name="六邊形 29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>
                  <a:alpha val="9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文字方塊 30"/>
              <p:cNvSpPr txBox="1"/>
              <p:nvPr/>
            </p:nvSpPr>
            <p:spPr>
              <a:xfrm>
                <a:off x="268748" y="5477215"/>
                <a:ext cx="10697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14032" y="4765430"/>
              <a:ext cx="1206978" cy="956324"/>
              <a:chOff x="1214032" y="4765430"/>
              <a:chExt cx="1206978" cy="956324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8" name="六邊形 27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27" name="文字方塊 26"/>
              <p:cNvSpPr txBox="1"/>
              <p:nvPr/>
            </p:nvSpPr>
            <p:spPr>
              <a:xfrm>
                <a:off x="1214032" y="4958838"/>
                <a:ext cx="1206978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4" name="六邊形 23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文字方塊 24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22" name="六邊形 21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50000"/>
                  <a:alpha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字方塊 22"/>
              <p:cNvSpPr txBox="1"/>
              <p:nvPr/>
            </p:nvSpPr>
            <p:spPr>
              <a:xfrm>
                <a:off x="3101970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0" name="六邊形 19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9" name="文字方塊 18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4716016" y="4797152"/>
                <a:ext cx="1084926" cy="956323"/>
                <a:chOff x="2993137" y="1711779"/>
                <a:chExt cx="1712976" cy="1476884"/>
              </a:xfrm>
              <a:solidFill>
                <a:srgbClr val="C0C0C0"/>
              </a:solidFill>
            </p:grpSpPr>
            <p:sp>
              <p:nvSpPr>
                <p:cNvPr id="16" name="六邊形 15"/>
                <p:cNvSpPr/>
                <p:nvPr/>
              </p:nvSpPr>
              <p:spPr>
                <a:xfrm>
                  <a:off x="2993137" y="1711779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六邊形 7"/>
                <p:cNvSpPr/>
                <p:nvPr/>
              </p:nvSpPr>
              <p:spPr>
                <a:xfrm>
                  <a:off x="3258959" y="1940964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5" name="文字方塊 14"/>
              <p:cNvSpPr txBox="1"/>
              <p:nvPr/>
            </p:nvSpPr>
            <p:spPr>
              <a:xfrm>
                <a:off x="4790929" y="494335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6269341" y="1085188"/>
            <a:ext cx="2620051" cy="5539500"/>
            <a:chOff x="6128414" y="724343"/>
            <a:chExt cx="2620051" cy="577693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414" y="724343"/>
              <a:ext cx="1799496" cy="1199521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551" y="1468913"/>
              <a:ext cx="1525914" cy="1200720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059" y="3963183"/>
              <a:ext cx="1741226" cy="1199226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414" y="2381984"/>
              <a:ext cx="1678537" cy="1119024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r="11419"/>
            <a:stretch/>
          </p:blipFill>
          <p:spPr>
            <a:xfrm>
              <a:off x="7287069" y="3131808"/>
              <a:ext cx="1461396" cy="1099077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105" y="4647742"/>
              <a:ext cx="1411360" cy="1121489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333" y="5486292"/>
              <a:ext cx="2450592" cy="1014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293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7/11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>
          <a:xfrm>
            <a:off x="384437" y="2011288"/>
            <a:ext cx="5555664" cy="32567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創新、誠信、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以科技研發，帶動產業發展，創造經濟價值，增進社會福祉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成立四十年來，累積超過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萬件專利，並新創及育成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家公司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258877" y="1052736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工業技術研究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15935" r="24246" b="15666"/>
          <a:stretch/>
        </p:blipFill>
        <p:spPr>
          <a:xfrm>
            <a:off x="466789" y="1089036"/>
            <a:ext cx="772669" cy="82779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95002" y="4921169"/>
            <a:ext cx="5484278" cy="1543890"/>
            <a:chOff x="316664" y="4765430"/>
            <a:chExt cx="5484278" cy="1543890"/>
          </a:xfrm>
        </p:grpSpPr>
        <p:grpSp>
          <p:nvGrpSpPr>
            <p:cNvPr id="9" name="群組 8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31" name="六邊形 30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>
                  <a:alpha val="9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文字方塊 31"/>
              <p:cNvSpPr txBox="1"/>
              <p:nvPr/>
            </p:nvSpPr>
            <p:spPr>
              <a:xfrm>
                <a:off x="268748" y="5477215"/>
                <a:ext cx="10697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194641" y="4765430"/>
              <a:ext cx="1258087" cy="956324"/>
              <a:chOff x="1194641" y="4765430"/>
              <a:chExt cx="1258087" cy="956324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9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  <p:sp>
              <p:nvSpPr>
                <p:cNvPr id="30" name="六邊形 29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28" name="文字方塊 27"/>
              <p:cNvSpPr txBox="1"/>
              <p:nvPr/>
            </p:nvSpPr>
            <p:spPr>
              <a:xfrm>
                <a:off x="1194641" y="4925429"/>
                <a:ext cx="125808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5" name="六邊形 24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文字方塊 25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23" name="六邊形 22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50000"/>
                  <a:alpha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文字方塊 23"/>
              <p:cNvSpPr txBox="1"/>
              <p:nvPr/>
            </p:nvSpPr>
            <p:spPr>
              <a:xfrm>
                <a:off x="3115343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1" name="六邊形 20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4716016" y="4797152"/>
                <a:ext cx="1084926" cy="956323"/>
                <a:chOff x="2993137" y="1711779"/>
                <a:chExt cx="1712976" cy="1476884"/>
              </a:xfrm>
              <a:solidFill>
                <a:srgbClr val="C0C0C0"/>
              </a:solidFill>
            </p:grpSpPr>
            <p:sp>
              <p:nvSpPr>
                <p:cNvPr id="17" name="六邊形 16"/>
                <p:cNvSpPr/>
                <p:nvPr/>
              </p:nvSpPr>
              <p:spPr>
                <a:xfrm>
                  <a:off x="2993137" y="1711779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六邊形 7"/>
                <p:cNvSpPr/>
                <p:nvPr/>
              </p:nvSpPr>
              <p:spPr>
                <a:xfrm>
                  <a:off x="3258959" y="1940964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6" name="文字方塊 15"/>
              <p:cNvSpPr txBox="1"/>
              <p:nvPr/>
            </p:nvSpPr>
            <p:spPr>
              <a:xfrm>
                <a:off x="4790929" y="494335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6129803" y="1135830"/>
            <a:ext cx="2832657" cy="5461522"/>
            <a:chOff x="6202566" y="343742"/>
            <a:chExt cx="2832657" cy="6368916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445" y="343742"/>
              <a:ext cx="1823768" cy="1215845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882" y="1219200"/>
              <a:ext cx="1750503" cy="128711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104113"/>
              <a:ext cx="1895961" cy="1263974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826" y="2909897"/>
              <a:ext cx="1828775" cy="1219184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340" y="3761179"/>
              <a:ext cx="1800200" cy="1200134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r="13181"/>
            <a:stretch/>
          </p:blipFill>
          <p:spPr>
            <a:xfrm>
              <a:off x="7235023" y="4603078"/>
              <a:ext cx="1800200" cy="1514686"/>
            </a:xfrm>
            <a:prstGeom prst="rect">
              <a:avLst/>
            </a:prstGeom>
          </p:spPr>
        </p:pic>
        <p:pic>
          <p:nvPicPr>
            <p:cNvPr id="40" name="Picture 2" descr="500W金屬製造用光纖雷射光源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566" y="5640690"/>
              <a:ext cx="1607951" cy="107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55030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8/11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6559" y="1833716"/>
            <a:ext cx="5924703" cy="32567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成立：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宗旨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建立服務業發展基石，創造高品質、高附加價值之服務業創新能量並整合資源，加速服務業知識化，提升國際優質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依據前瞻、創新與國際化三大理念，推動商研院的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配合新南向政策，推動東協跨境電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商；協助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企業導入新興科技，優化商業及服務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流程；強化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中央與地方區域鏈結，共推五加二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46301" y="980728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商業發展研究院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6" y="948388"/>
            <a:ext cx="896436" cy="89643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49365" y="5171483"/>
            <a:ext cx="5484278" cy="1543890"/>
            <a:chOff x="316664" y="4765430"/>
            <a:chExt cx="5484278" cy="1543890"/>
          </a:xfrm>
        </p:grpSpPr>
        <p:grpSp>
          <p:nvGrpSpPr>
            <p:cNvPr id="8" name="群組 7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30" name="六邊形 29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>
                  <a:alpha val="9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文字方塊 30"/>
              <p:cNvSpPr txBox="1"/>
              <p:nvPr/>
            </p:nvSpPr>
            <p:spPr>
              <a:xfrm>
                <a:off x="268748" y="5477215"/>
                <a:ext cx="10697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54826" y="4765430"/>
              <a:ext cx="1084926" cy="956324"/>
              <a:chOff x="1254826" y="4765430"/>
              <a:chExt cx="1084926" cy="956324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8" name="六邊形 27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27" name="文字方塊 26"/>
              <p:cNvSpPr txBox="1"/>
              <p:nvPr/>
            </p:nvSpPr>
            <p:spPr>
              <a:xfrm>
                <a:off x="1331640" y="4784085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4" name="六邊形 23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文字方塊 24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22" name="六邊形 21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528693">
                  <a:alpha val="10196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字方塊 22"/>
              <p:cNvSpPr txBox="1"/>
              <p:nvPr/>
            </p:nvSpPr>
            <p:spPr>
              <a:xfrm>
                <a:off x="3114336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0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  <p:sp>
              <p:nvSpPr>
                <p:cNvPr id="21" name="六邊形 20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19" name="文字方塊 18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4716016" y="4797152"/>
                <a:ext cx="1084926" cy="956323"/>
                <a:chOff x="2993137" y="1711779"/>
                <a:chExt cx="1712976" cy="1476884"/>
              </a:xfrm>
              <a:solidFill>
                <a:srgbClr val="C0C0C0"/>
              </a:solidFill>
            </p:grpSpPr>
            <p:sp>
              <p:nvSpPr>
                <p:cNvPr id="16" name="六邊形 15"/>
                <p:cNvSpPr/>
                <p:nvPr/>
              </p:nvSpPr>
              <p:spPr>
                <a:xfrm>
                  <a:off x="2993137" y="1711779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六邊形 7"/>
                <p:cNvSpPr/>
                <p:nvPr/>
              </p:nvSpPr>
              <p:spPr>
                <a:xfrm>
                  <a:off x="3258959" y="1940964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5" name="文字方塊 14"/>
              <p:cNvSpPr txBox="1"/>
              <p:nvPr/>
            </p:nvSpPr>
            <p:spPr>
              <a:xfrm>
                <a:off x="4790929" y="494335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6338490" y="1178253"/>
            <a:ext cx="2219048" cy="5385158"/>
            <a:chOff x="6381903" y="822398"/>
            <a:chExt cx="2219048" cy="5385158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1903" y="822398"/>
              <a:ext cx="2219048" cy="2552381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903" y="3569461"/>
              <a:ext cx="2219048" cy="263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73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9/11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3325" y="1965487"/>
            <a:ext cx="5555664" cy="27940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2003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宗旨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追求全球頂尖、開創在地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建構研發平台、支援學術研究、推動前瞻科技、培育科技人才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成就：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個國家實驗室，為未來社會提出解決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方案；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整合產官學研資源，帶動台灣飛躍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前進！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9167" y="5051988"/>
            <a:ext cx="5484278" cy="1543890"/>
            <a:chOff x="316664" y="4765430"/>
            <a:chExt cx="5484278" cy="1543890"/>
          </a:xfrm>
        </p:grpSpPr>
        <p:grpSp>
          <p:nvGrpSpPr>
            <p:cNvPr id="6" name="群組 5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28" name="六邊形 27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>
                  <a:alpha val="9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文字方塊 28"/>
              <p:cNvSpPr txBox="1"/>
              <p:nvPr/>
            </p:nvSpPr>
            <p:spPr>
              <a:xfrm>
                <a:off x="268748" y="5477215"/>
                <a:ext cx="10697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0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179910" y="4765430"/>
              <a:ext cx="1231222" cy="956324"/>
              <a:chOff x="1179910" y="4765430"/>
              <a:chExt cx="1231222" cy="956324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6" name="六邊形 25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25" name="文字方塊 24"/>
              <p:cNvSpPr txBox="1"/>
              <p:nvPr/>
            </p:nvSpPr>
            <p:spPr>
              <a:xfrm>
                <a:off x="1179910" y="4922584"/>
                <a:ext cx="1231222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2" name="六邊形 21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55E4B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字方塊 22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20" name="六邊形 19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50000"/>
                  <a:alpha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文字方塊 20"/>
              <p:cNvSpPr txBox="1"/>
              <p:nvPr/>
            </p:nvSpPr>
            <p:spPr>
              <a:xfrm>
                <a:off x="3115343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8" name="六邊形 17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7" name="文字方塊 16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4716016" y="4797152"/>
                <a:ext cx="1084926" cy="956323"/>
                <a:chOff x="2993137" y="1711779"/>
                <a:chExt cx="1712976" cy="1476884"/>
              </a:xfrm>
              <a:solidFill>
                <a:srgbClr val="C0C0C0"/>
              </a:solidFill>
            </p:grpSpPr>
            <p:sp>
              <p:nvSpPr>
                <p:cNvPr id="14" name="六邊形 13"/>
                <p:cNvSpPr/>
                <p:nvPr/>
              </p:nvSpPr>
              <p:spPr>
                <a:xfrm>
                  <a:off x="2993137" y="1711779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六邊形 7"/>
                <p:cNvSpPr/>
                <p:nvPr/>
              </p:nvSpPr>
              <p:spPr>
                <a:xfrm>
                  <a:off x="3258959" y="1940964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900" kern="1200"/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4790929" y="494335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8" b="25988"/>
          <a:stretch/>
        </p:blipFill>
        <p:spPr>
          <a:xfrm>
            <a:off x="416543" y="992053"/>
            <a:ext cx="1846381" cy="74157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6069940" y="1196753"/>
            <a:ext cx="2806495" cy="5527854"/>
            <a:chOff x="6069940" y="1196752"/>
            <a:chExt cx="2806495" cy="5896293"/>
          </a:xfrm>
        </p:grpSpPr>
        <p:grpSp>
          <p:nvGrpSpPr>
            <p:cNvPr id="31" name="群組 30"/>
            <p:cNvGrpSpPr/>
            <p:nvPr/>
          </p:nvGrpSpPr>
          <p:grpSpPr>
            <a:xfrm>
              <a:off x="6069940" y="1196752"/>
              <a:ext cx="2707919" cy="4820495"/>
              <a:chOff x="6104410" y="620688"/>
              <a:chExt cx="2707919" cy="4820495"/>
            </a:xfrm>
          </p:grpSpPr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410" y="620688"/>
                <a:ext cx="1857375" cy="1238250"/>
              </a:xfrm>
              <a:prstGeom prst="rect">
                <a:avLst/>
              </a:prstGeom>
            </p:spPr>
          </p:pic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4" y="1556792"/>
                <a:ext cx="1845540" cy="1231250"/>
              </a:xfrm>
              <a:prstGeom prst="rect">
                <a:avLst/>
              </a:prstGeom>
            </p:spPr>
          </p:pic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5057" y="2411857"/>
                <a:ext cx="1646414" cy="1312289"/>
              </a:xfrm>
              <a:prstGeom prst="rect">
                <a:avLst/>
              </a:prstGeom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4" y="3235229"/>
                <a:ext cx="1864065" cy="1242710"/>
              </a:xfrm>
              <a:prstGeom prst="rect">
                <a:avLst/>
              </a:prstGeom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5057" y="4166824"/>
                <a:ext cx="1557550" cy="1274359"/>
              </a:xfrm>
              <a:prstGeom prst="rect">
                <a:avLst/>
              </a:prstGeom>
            </p:spPr>
          </p:pic>
        </p:grp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123" y="5599525"/>
              <a:ext cx="2115312" cy="1493520"/>
            </a:xfrm>
            <a:prstGeom prst="rect">
              <a:avLst/>
            </a:prstGeom>
          </p:spPr>
        </p:pic>
      </p:grpSp>
      <p:sp>
        <p:nvSpPr>
          <p:cNvPr id="38" name="標題 3"/>
          <p:cNvSpPr txBox="1">
            <a:spLocks/>
          </p:cNvSpPr>
          <p:nvPr/>
        </p:nvSpPr>
        <p:spPr>
          <a:xfrm>
            <a:off x="2162503" y="951379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研究院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1934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10/11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10878" y="1737345"/>
            <a:ext cx="5529274" cy="36959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成立：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1963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宗旨：促進國內金屬及其相關工業升級，使其具備國際市場良好之競爭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能力  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任務：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深化技術研發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進化產業服務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活化行銷推廣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成就：建立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內首創之「創新試作平台」，可提供客戶諮詢、設計、分析、加工、製造、組裝、試量產、檢測以及再將成品送至客戶手中之一條龍整合服務，客戶可透過此平台提供的獨特快速試作服務，縮短產品開發時程，快速搶得商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 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85318" y="778793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金屬工業研究發展中心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17" y="913236"/>
            <a:ext cx="952500" cy="762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85911" y="5284222"/>
            <a:ext cx="5484278" cy="1512000"/>
            <a:chOff x="316664" y="4765430"/>
            <a:chExt cx="5484278" cy="1543890"/>
          </a:xfrm>
        </p:grpSpPr>
        <p:grpSp>
          <p:nvGrpSpPr>
            <p:cNvPr id="8" name="群組 7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28" name="六邊形 27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文字方塊 28"/>
              <p:cNvSpPr txBox="1"/>
              <p:nvPr/>
            </p:nvSpPr>
            <p:spPr>
              <a:xfrm>
                <a:off x="268748" y="5477215"/>
                <a:ext cx="1069756" cy="65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174440" y="4765430"/>
              <a:ext cx="1236692" cy="956324"/>
              <a:chOff x="1174440" y="4765430"/>
              <a:chExt cx="1236692" cy="956324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6" name="六邊形 25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kern="12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5" name="文字方塊 24"/>
              <p:cNvSpPr txBox="1"/>
              <p:nvPr/>
            </p:nvSpPr>
            <p:spPr>
              <a:xfrm>
                <a:off x="1174440" y="4922584"/>
                <a:ext cx="1236692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2" name="六邊形 21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字方塊 22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20" name="六邊形 19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文字方塊 20"/>
              <p:cNvSpPr txBox="1"/>
              <p:nvPr/>
            </p:nvSpPr>
            <p:spPr>
              <a:xfrm>
                <a:off x="3115343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8" name="六邊形 17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kern="12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7" name="文字方塊 16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sp>
            <p:nvSpPr>
              <p:cNvPr id="14" name="六邊形 13"/>
              <p:cNvSpPr/>
              <p:nvPr/>
            </p:nvSpPr>
            <p:spPr>
              <a:xfrm>
                <a:off x="4716016" y="4797152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文字方塊 14"/>
              <p:cNvSpPr txBox="1"/>
              <p:nvPr/>
            </p:nvSpPr>
            <p:spPr>
              <a:xfrm>
                <a:off x="4853591" y="4943355"/>
                <a:ext cx="759079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30" name="Picture 4" descr="「鎳鈦合金抽脂針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66" y="4333224"/>
            <a:ext cx="1654380" cy="23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7594532" y="5433267"/>
            <a:ext cx="12970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「鎳鈦合金抽脂針</a:t>
            </a:r>
            <a:r>
              <a:rPr lang="zh-TW" altLang="en-US" sz="1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」，獲得</a:t>
            </a:r>
            <a:r>
              <a:rPr lang="en-US" altLang="zh-TW" sz="1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年紅點產品設計獎「</a:t>
            </a:r>
            <a:r>
              <a:rPr lang="zh-TW" altLang="en-US" sz="1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紅點獎</a:t>
            </a:r>
            <a:r>
              <a:rPr lang="zh-TW" altLang="en-US" sz="1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1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 Winner)</a:t>
            </a:r>
            <a:r>
              <a:rPr lang="zh-TW" altLang="en-US" sz="1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3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2" name="Picture 6" descr="http://www.mirdc.org.tw/FileDownLoad/News_B/2017321612496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15650" r="11485"/>
          <a:stretch/>
        </p:blipFill>
        <p:spPr bwMode="auto">
          <a:xfrm>
            <a:off x="5940152" y="3059887"/>
            <a:ext cx="1654380" cy="12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7594532" y="3120625"/>
            <a:ext cx="12330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攜手中山大學管院 配合新南向政策 成立「國際青年諮詢專案與企業實習研究中心」</a:t>
            </a:r>
          </a:p>
        </p:txBody>
      </p:sp>
      <p:pic>
        <p:nvPicPr>
          <p:cNvPr id="34" name="Picture 8" descr="相關圖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7856"/>
            <a:ext cx="24384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96474" y="29625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強化人才培訓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催化綠色能源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11/11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84486" y="1551461"/>
            <a:ext cx="5555664" cy="374974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成立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1959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「台灣紡織品試驗中心」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宗旨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：國際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級紡織科技研發及知識服務的主要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機構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任務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以「加強創新前瞻研發」來持續提昇國內紡織產業競爭力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</a:t>
            </a: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「強化智慧資產佈局」來建立領導性創新</a:t>
            </a:r>
            <a:r>
              <a:rPr lang="zh-TW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產業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以「推動國際科技合作」來運籌全球創新</a:t>
            </a:r>
            <a:r>
              <a:rPr lang="zh-TW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資源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以「協助產業技術整合」來開創產業聯盟新價值鏈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成就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：發展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了多項的關鍵性智慧型紡織品技術與產品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，累積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至今共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40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篇獲證專利，讓台灣穿戴研發實力更具領導地位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，大大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提升專業領域之國際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能見度  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38684" y="5269486"/>
            <a:ext cx="5484278" cy="1543890"/>
            <a:chOff x="316664" y="4765430"/>
            <a:chExt cx="5484278" cy="1543890"/>
          </a:xfrm>
        </p:grpSpPr>
        <p:grpSp>
          <p:nvGrpSpPr>
            <p:cNvPr id="6" name="群組 5"/>
            <p:cNvGrpSpPr/>
            <p:nvPr/>
          </p:nvGrpSpPr>
          <p:grpSpPr>
            <a:xfrm>
              <a:off x="316664" y="5301208"/>
              <a:ext cx="1086984" cy="956323"/>
              <a:chOff x="251520" y="5352997"/>
              <a:chExt cx="1086984" cy="956323"/>
            </a:xfrm>
          </p:grpSpPr>
          <p:sp>
            <p:nvSpPr>
              <p:cNvPr id="26" name="六邊形 25"/>
              <p:cNvSpPr/>
              <p:nvPr/>
            </p:nvSpPr>
            <p:spPr>
              <a:xfrm>
                <a:off x="251520" y="5352997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文字方塊 26"/>
              <p:cNvSpPr txBox="1"/>
              <p:nvPr/>
            </p:nvSpPr>
            <p:spPr>
              <a:xfrm>
                <a:off x="268748" y="5477215"/>
                <a:ext cx="1069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TW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</a:t>
                </a:r>
                <a:r>
                  <a:rPr lang="en-US" altLang="zh-TW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Talent</a:t>
                </a:r>
                <a:endPara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254826" y="4765430"/>
              <a:ext cx="1084926" cy="956324"/>
              <a:chOff x="1254826" y="4765430"/>
              <a:chExt cx="1084926" cy="956324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254826" y="4765430"/>
                <a:ext cx="1084926" cy="956324"/>
                <a:chOff x="1533754" y="904467"/>
                <a:chExt cx="1712976" cy="1476884"/>
              </a:xfrm>
            </p:grpSpPr>
            <p:sp>
              <p:nvSpPr>
                <p:cNvPr id="24" name="六邊形 23"/>
                <p:cNvSpPr/>
                <p:nvPr/>
              </p:nvSpPr>
              <p:spPr>
                <a:xfrm>
                  <a:off x="1533754" y="904467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C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六邊形 10"/>
                <p:cNvSpPr/>
                <p:nvPr/>
              </p:nvSpPr>
              <p:spPr>
                <a:xfrm>
                  <a:off x="1799576" y="1133652"/>
                  <a:ext cx="1181332" cy="10185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kern="12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3" name="文字方塊 22"/>
              <p:cNvSpPr txBox="1"/>
              <p:nvPr/>
            </p:nvSpPr>
            <p:spPr>
              <a:xfrm>
                <a:off x="1331640" y="4784085"/>
                <a:ext cx="935097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</a:t>
                </a: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</a:t>
                </a:r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123728" y="5341321"/>
              <a:ext cx="1084926" cy="956324"/>
              <a:chOff x="2179141" y="5341321"/>
              <a:chExt cx="1084926" cy="956324"/>
            </a:xfrm>
          </p:grpSpPr>
          <p:sp>
            <p:nvSpPr>
              <p:cNvPr id="20" name="六邊形 19"/>
              <p:cNvSpPr/>
              <p:nvPr/>
            </p:nvSpPr>
            <p:spPr>
              <a:xfrm>
                <a:off x="2179141" y="5341321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文字方塊 20"/>
              <p:cNvSpPr txBox="1"/>
              <p:nvPr/>
            </p:nvSpPr>
            <p:spPr>
              <a:xfrm>
                <a:off x="2234003" y="5486454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2987824" y="4797152"/>
              <a:ext cx="1084926" cy="956324"/>
              <a:chOff x="3048769" y="4776932"/>
              <a:chExt cx="1084926" cy="956324"/>
            </a:xfrm>
          </p:grpSpPr>
          <p:sp>
            <p:nvSpPr>
              <p:cNvPr id="18" name="六邊形 17"/>
              <p:cNvSpPr/>
              <p:nvPr/>
            </p:nvSpPr>
            <p:spPr>
              <a:xfrm>
                <a:off x="3048769" y="4776932"/>
                <a:ext cx="1084926" cy="95632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50000"/>
                  <a:alpha val="9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文字方塊 18"/>
              <p:cNvSpPr txBox="1"/>
              <p:nvPr/>
            </p:nvSpPr>
            <p:spPr>
              <a:xfrm>
                <a:off x="3115343" y="4923135"/>
                <a:ext cx="935097" cy="64633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內容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851920" y="5352997"/>
              <a:ext cx="1084926" cy="956323"/>
              <a:chOff x="3888829" y="5352997"/>
              <a:chExt cx="1084926" cy="956323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3888829" y="5352997"/>
                <a:ext cx="1084926" cy="956323"/>
                <a:chOff x="4383024" y="0"/>
                <a:chExt cx="1712976" cy="147688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6" name="六邊形 15"/>
                <p:cNvSpPr/>
                <p:nvPr/>
              </p:nvSpPr>
              <p:spPr>
                <a:xfrm>
                  <a:off x="4383024" y="0"/>
                  <a:ext cx="1712976" cy="1476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六邊形 4"/>
                <p:cNvSpPr/>
                <p:nvPr/>
              </p:nvSpPr>
              <p:spPr>
                <a:xfrm>
                  <a:off x="4648846" y="229185"/>
                  <a:ext cx="1181332" cy="10185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9530" rIns="0" bIns="49530" numCol="1" spcCol="1270" anchor="ctr" anchorCtr="0">
                  <a:noAutofit/>
                </a:bodyPr>
                <a:lstStyle/>
                <a:p>
                  <a:pPr lvl="0" algn="ctr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kern="12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5" name="文字方塊 14"/>
              <p:cNvSpPr txBox="1"/>
              <p:nvPr/>
            </p:nvSpPr>
            <p:spPr>
              <a:xfrm>
                <a:off x="3959396" y="5369492"/>
                <a:ext cx="935097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科學與數據分析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4716016" y="4797152"/>
              <a:ext cx="1084926" cy="956323"/>
              <a:chOff x="4716016" y="4797152"/>
              <a:chExt cx="1084926" cy="956323"/>
            </a:xfrm>
          </p:grpSpPr>
          <p:sp>
            <p:nvSpPr>
              <p:cNvPr id="12" name="六邊形 11"/>
              <p:cNvSpPr/>
              <p:nvPr/>
            </p:nvSpPr>
            <p:spPr>
              <a:xfrm>
                <a:off x="4716016" y="4797152"/>
                <a:ext cx="1084926" cy="95632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DDDDDD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文字方塊 12"/>
              <p:cNvSpPr txBox="1"/>
              <p:nvPr/>
            </p:nvSpPr>
            <p:spPr>
              <a:xfrm>
                <a:off x="4853591" y="4943355"/>
                <a:ext cx="759079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人工</a:t>
                </a:r>
                <a:endPara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>
                  <a:spcAft>
                    <a:spcPts val="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智慧</a:t>
                </a:r>
                <a:endPara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" name="群組 1"/>
          <p:cNvGrpSpPr/>
          <p:nvPr/>
        </p:nvGrpSpPr>
        <p:grpSpPr>
          <a:xfrm>
            <a:off x="5808897" y="1124744"/>
            <a:ext cx="3194625" cy="5616624"/>
            <a:chOff x="5808897" y="673754"/>
            <a:chExt cx="3194625" cy="6067614"/>
          </a:xfrm>
        </p:grpSpPr>
        <p:pic>
          <p:nvPicPr>
            <p:cNvPr id="28" name="圖片 2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673754"/>
              <a:ext cx="1714500" cy="1143000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769" y="1844824"/>
              <a:ext cx="1714500" cy="1143000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8184" y="4880773"/>
              <a:ext cx="2310584" cy="1377815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5808897" y="6248925"/>
              <a:ext cx="3194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「</a:t>
              </a:r>
              <a:r>
                <a:rPr lang="en-US" altLang="zh-TW" sz="1300" dirty="0" err="1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ezFit</a:t>
              </a:r>
              <a:r>
                <a:rPr lang="en-US" altLang="zh-TW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zh-TW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TW" alt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聯</a:t>
              </a:r>
              <a:r>
                <a:rPr lang="zh-TW" altLang="en-US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合</a:t>
              </a:r>
              <a:r>
                <a:rPr lang="zh-TW" altLang="zh-TW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儒鴻與浩漢設計</a:t>
              </a:r>
              <a:endParaRPr lang="en-US" altLang="zh-TW" sz="1300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/>
              <a:r>
                <a:rPr lang="zh-TW" alt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獲得紅點</a:t>
              </a:r>
              <a:r>
                <a:rPr lang="en-US" altLang="zh-TW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: Product Design 2015 </a:t>
              </a:r>
              <a:r>
                <a:rPr lang="zh-TW" altLang="zh-TW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設計獎</a:t>
              </a:r>
              <a:endParaRPr lang="zh-TW" altLang="en-US" sz="1300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646" y="3073069"/>
              <a:ext cx="2243762" cy="1270538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5940150" y="4304709"/>
              <a:ext cx="29321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聯合</a:t>
              </a:r>
              <a:r>
                <a:rPr lang="zh-TW" alt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紡織、電子、認證與</a:t>
              </a:r>
              <a:r>
                <a:rPr lang="zh-TW" altLang="en-US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通路等</a:t>
              </a:r>
              <a:r>
                <a:rPr lang="en-US" altLang="zh-TW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40</a:t>
              </a:r>
              <a:r>
                <a:rPr lang="zh-TW" altLang="en-US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家業者，</a:t>
              </a:r>
              <a:r>
                <a:rPr lang="zh-TW" alt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建立「</a:t>
              </a:r>
              <a:r>
                <a:rPr lang="zh-TW" altLang="en-US" sz="13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台灣智慧型紡織品聯盟」</a:t>
              </a:r>
            </a:p>
          </p:txBody>
        </p:sp>
      </p:grpSp>
      <p:sp>
        <p:nvSpPr>
          <p:cNvPr id="34" name="標題 3"/>
          <p:cNvSpPr txBox="1">
            <a:spLocks/>
          </p:cNvSpPr>
          <p:nvPr/>
        </p:nvSpPr>
        <p:spPr>
          <a:xfrm>
            <a:off x="1276846" y="732314"/>
            <a:ext cx="5276969" cy="88220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紡織產業綜合研究所</a:t>
            </a:r>
          </a:p>
        </p:txBody>
      </p:sp>
      <p:pic>
        <p:nvPicPr>
          <p:cNvPr id="35" name="Picture 2" descr="「紡織產業綜合研究所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8" y="785991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95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  <a:cs typeface="+mn-cs"/>
              </a:rPr>
              <a:t>1/7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5" name="內容版面配置區 2"/>
          <p:cNvSpPr>
            <a:spLocks noGrp="1"/>
          </p:cNvSpPr>
          <p:nvPr>
            <p:ph idx="1"/>
          </p:nvPr>
        </p:nvSpPr>
        <p:spPr>
          <a:xfrm>
            <a:off x="209234" y="994175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學校及研習生申請資格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642888"/>
              </p:ext>
            </p:extLst>
          </p:nvPr>
        </p:nvGraphicFramePr>
        <p:xfrm>
          <a:off x="349628" y="1526831"/>
          <a:ext cx="8345685" cy="493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932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2/7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5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50405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zh-TW" altLang="en-US" sz="28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申請方式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50221"/>
              </p:ext>
            </p:extLst>
          </p:nvPr>
        </p:nvGraphicFramePr>
        <p:xfrm>
          <a:off x="258763" y="1628800"/>
          <a:ext cx="841769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93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116719"/>
            <a:ext cx="8208020" cy="6479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3/7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664668" y="1566121"/>
            <a:ext cx="4284000" cy="5031231"/>
            <a:chOff x="1187624" y="1124744"/>
            <a:chExt cx="3950708" cy="5521170"/>
          </a:xfrm>
        </p:grpSpPr>
        <p:sp>
          <p:nvSpPr>
            <p:cNvPr id="15" name="文字方塊 11"/>
            <p:cNvSpPr txBox="1">
              <a:spLocks noChangeArrowheads="1"/>
            </p:cNvSpPr>
            <p:nvPr/>
          </p:nvSpPr>
          <p:spPr bwMode="auto">
            <a:xfrm>
              <a:off x="1213423" y="2606422"/>
              <a:ext cx="3924909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+mj-lt"/>
                </a:rPr>
                <a:t>3.</a:t>
              </a:r>
              <a:r>
                <a:rPr lang="zh-TW" b="1" dirty="0">
                  <a:latin typeface="+mj-lt"/>
                </a:rPr>
                <a:t>公告參加海選會研習生名單</a:t>
              </a:r>
            </a:p>
          </p:txBody>
        </p:sp>
        <p:sp>
          <p:nvSpPr>
            <p:cNvPr id="16" name="文字方塊 13"/>
            <p:cNvSpPr txBox="1">
              <a:spLocks noChangeArrowheads="1"/>
            </p:cNvSpPr>
            <p:nvPr/>
          </p:nvSpPr>
          <p:spPr bwMode="auto">
            <a:xfrm>
              <a:off x="1213423" y="3317968"/>
              <a:ext cx="3924909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+mj-lt"/>
                </a:rPr>
                <a:t>4.</a:t>
              </a:r>
              <a:r>
                <a:rPr lang="zh-TW" b="1" dirty="0">
                  <a:latin typeface="+mj-lt"/>
                </a:rPr>
                <a:t>參加北中南海選會</a:t>
              </a:r>
            </a:p>
          </p:txBody>
        </p:sp>
        <p:sp>
          <p:nvSpPr>
            <p:cNvPr id="17" name="文字方塊 14"/>
            <p:cNvSpPr txBox="1">
              <a:spLocks noChangeArrowheads="1"/>
            </p:cNvSpPr>
            <p:nvPr/>
          </p:nvSpPr>
          <p:spPr bwMode="auto">
            <a:xfrm>
              <a:off x="1187624" y="1865583"/>
              <a:ext cx="3950708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+mj-lt"/>
                </a:rPr>
                <a:t>2.</a:t>
              </a:r>
              <a:r>
                <a:rPr lang="zh-TW" b="1" dirty="0">
                  <a:latin typeface="+mj-lt"/>
                </a:rPr>
                <a:t>實務研習單位進行第一階段篩選作業</a:t>
              </a:r>
            </a:p>
          </p:txBody>
        </p:sp>
        <p:sp>
          <p:nvSpPr>
            <p:cNvPr id="18" name="文字方塊 17"/>
            <p:cNvSpPr txBox="1">
              <a:spLocks noChangeArrowheads="1"/>
            </p:cNvSpPr>
            <p:nvPr/>
          </p:nvSpPr>
          <p:spPr bwMode="auto">
            <a:xfrm>
              <a:off x="1187624" y="1124744"/>
              <a:ext cx="3950708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/>
            <a:p>
              <a:pPr marL="228600" indent="-228600" algn="ctr">
                <a:spcAft>
                  <a:spcPts val="0"/>
                </a:spcAft>
              </a:pPr>
              <a:r>
                <a:rPr lang="en-US" altLang="zh-TW" sz="1600" b="1" dirty="0" smtClean="0">
                  <a:effectLst/>
                  <a:latin typeface="+mj-lt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600" b="1" dirty="0">
                  <a:latin typeface="+mj-lt"/>
                  <a:ea typeface="微軟正黑體" panose="020B0604030504040204" pitchFamily="34" charset="-120"/>
                  <a:cs typeface="Times New Roman" panose="02020603050405020304" pitchFamily="18" charset="0"/>
                </a:rPr>
                <a:t>各校確認推薦研習生名單並上傳完成</a:t>
              </a:r>
              <a:endParaRPr lang="zh-TW" sz="1600" b="1" dirty="0">
                <a:effectLst/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9"/>
            <p:cNvSpPr txBox="1">
              <a:spLocks noChangeArrowheads="1"/>
            </p:cNvSpPr>
            <p:nvPr/>
          </p:nvSpPr>
          <p:spPr bwMode="auto">
            <a:xfrm>
              <a:off x="1217324" y="4045813"/>
              <a:ext cx="3917106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+mj-lt"/>
                </a:rPr>
                <a:t>5.</a:t>
              </a:r>
              <a:r>
                <a:rPr lang="zh-TW" b="1" dirty="0">
                  <a:latin typeface="+mj-lt"/>
                </a:rPr>
                <a:t>第二階段研習生面談</a:t>
              </a:r>
            </a:p>
          </p:txBody>
        </p:sp>
        <p:sp>
          <p:nvSpPr>
            <p:cNvPr id="24" name="文字方塊 32"/>
            <p:cNvSpPr txBox="1">
              <a:spLocks noChangeArrowheads="1"/>
            </p:cNvSpPr>
            <p:nvPr/>
          </p:nvSpPr>
          <p:spPr bwMode="auto">
            <a:xfrm>
              <a:off x="1247583" y="5457786"/>
              <a:ext cx="3886847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>
                  <a:latin typeface="+mj-lt"/>
                </a:rPr>
                <a:t>7.</a:t>
              </a:r>
              <a:r>
                <a:rPr lang="zh-TW" b="1">
                  <a:latin typeface="+mj-lt"/>
                </a:rPr>
                <a:t>公告研習生錄取名單</a:t>
              </a:r>
            </a:p>
          </p:txBody>
        </p:sp>
        <p:sp>
          <p:nvSpPr>
            <p:cNvPr id="10" name="文字方塊 34"/>
            <p:cNvSpPr txBox="1">
              <a:spLocks noChangeArrowheads="1"/>
            </p:cNvSpPr>
            <p:nvPr/>
          </p:nvSpPr>
          <p:spPr bwMode="auto">
            <a:xfrm>
              <a:off x="1268733" y="6141914"/>
              <a:ext cx="3865698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+mj-lt"/>
                </a:rPr>
                <a:t>8.</a:t>
              </a:r>
              <a:r>
                <a:rPr lang="zh-TW" b="1" dirty="0">
                  <a:latin typeface="+mj-lt"/>
                </a:rPr>
                <a:t>辦理研習生報到</a:t>
              </a:r>
            </a:p>
          </p:txBody>
        </p:sp>
        <p:sp>
          <p:nvSpPr>
            <p:cNvPr id="25" name="文字方塊 29"/>
            <p:cNvSpPr txBox="1">
              <a:spLocks noChangeArrowheads="1"/>
            </p:cNvSpPr>
            <p:nvPr/>
          </p:nvSpPr>
          <p:spPr bwMode="auto">
            <a:xfrm>
              <a:off x="1217324" y="4751799"/>
              <a:ext cx="3917106" cy="504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36000" rIns="0" bIns="0" anchor="ctr" anchorCtr="0" upright="1">
              <a:noAutofit/>
            </a:bodyPr>
            <a:lstStyle>
              <a:defPPr>
                <a:defRPr lang="zh-TW"/>
              </a:defPPr>
              <a:lvl1pPr marL="228600" indent="-228600" algn="ctr">
                <a:spcAft>
                  <a:spcPts val="0"/>
                </a:spcAft>
                <a:defRPr sz="16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TW" b="1" dirty="0">
                  <a:latin typeface="+mj-lt"/>
                </a:rPr>
                <a:t>6.</a:t>
              </a:r>
              <a:r>
                <a:rPr lang="zh-TW" altLang="en-US" b="1" dirty="0">
                  <a:latin typeface="+mj-lt"/>
                </a:rPr>
                <a:t>實務研習單位提交研習生錄取名單</a:t>
              </a:r>
            </a:p>
          </p:txBody>
        </p:sp>
        <p:sp>
          <p:nvSpPr>
            <p:cNvPr id="26" name="向下箭號 25"/>
            <p:cNvSpPr/>
            <p:nvPr/>
          </p:nvSpPr>
          <p:spPr bwMode="auto">
            <a:xfrm>
              <a:off x="3018962" y="1613171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27" name="向下箭號 26"/>
            <p:cNvSpPr/>
            <p:nvPr/>
          </p:nvSpPr>
          <p:spPr bwMode="auto">
            <a:xfrm>
              <a:off x="2996683" y="2369583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28" name="向下箭號 27"/>
            <p:cNvSpPr/>
            <p:nvPr/>
          </p:nvSpPr>
          <p:spPr bwMode="auto">
            <a:xfrm>
              <a:off x="2991310" y="3811921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29" name="向下箭號 28"/>
            <p:cNvSpPr/>
            <p:nvPr/>
          </p:nvSpPr>
          <p:spPr bwMode="auto">
            <a:xfrm>
              <a:off x="2977953" y="4529138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30" name="向下箭號 29"/>
            <p:cNvSpPr/>
            <p:nvPr/>
          </p:nvSpPr>
          <p:spPr bwMode="auto">
            <a:xfrm>
              <a:off x="2977953" y="5213266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31" name="向下箭號 30"/>
            <p:cNvSpPr/>
            <p:nvPr/>
          </p:nvSpPr>
          <p:spPr bwMode="auto">
            <a:xfrm>
              <a:off x="2996372" y="3123101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  <p:sp>
          <p:nvSpPr>
            <p:cNvPr id="32" name="向下箭號 31"/>
            <p:cNvSpPr/>
            <p:nvPr/>
          </p:nvSpPr>
          <p:spPr bwMode="auto">
            <a:xfrm>
              <a:off x="2971392" y="5919253"/>
              <a:ext cx="260380" cy="26519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華康隸書體" pitchFamily="49" charset="-12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237782" y="1615136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5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19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</a:rPr>
              <a:t>日前統一</a:t>
            </a:r>
            <a:r>
              <a:rPr lang="zh-TW" altLang="en-US" kern="100" dirty="0" smtClean="0">
                <a:latin typeface="+mj-lt"/>
                <a:ea typeface="微軟正黑體" panose="020B0604030504040204" pitchFamily="34" charset="-120"/>
              </a:rPr>
              <a:t>送出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20071" y="2134597"/>
            <a:ext cx="360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篩選研習生參加海選會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以本年度核配員額之三倍為原則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59451" y="298766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5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 smtClean="0">
                <a:latin typeface="+mj-lt"/>
                <a:ea typeface="微軟正黑體" panose="020B0604030504040204" pitchFamily="34" charset="-120"/>
              </a:rPr>
              <a:t>26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日前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68489" y="359061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 smtClean="0"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6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9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前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44280" y="4055700"/>
            <a:ext cx="3720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+mj-lt"/>
              </a:rPr>
              <a:t>106</a:t>
            </a:r>
            <a:r>
              <a:rPr lang="zh-TW" altLang="zh-TW" dirty="0">
                <a:latin typeface="+mj-lt"/>
              </a:rPr>
              <a:t>年</a:t>
            </a:r>
            <a:r>
              <a:rPr lang="en-US" altLang="zh-TW" dirty="0">
                <a:latin typeface="+mj-lt"/>
              </a:rPr>
              <a:t>6</a:t>
            </a:r>
            <a:r>
              <a:rPr lang="zh-TW" altLang="zh-TW" dirty="0">
                <a:latin typeface="+mj-lt"/>
              </a:rPr>
              <a:t>月</a:t>
            </a:r>
            <a:r>
              <a:rPr lang="en-US" altLang="zh-TW" dirty="0">
                <a:latin typeface="+mj-lt"/>
              </a:rPr>
              <a:t>15</a:t>
            </a:r>
            <a:r>
              <a:rPr lang="zh-TW" altLang="zh-TW" dirty="0" smtClean="0">
                <a:latin typeface="+mj-lt"/>
              </a:rPr>
              <a:t>日前</a:t>
            </a:r>
            <a:r>
              <a:rPr lang="zh-TW" altLang="en-US" dirty="0" smtClean="0">
                <a:latin typeface="+mj-lt"/>
              </a:rPr>
              <a:t>，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通知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研習生進行第二階段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面談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59450" y="4725144"/>
            <a:ext cx="3561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日前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，實務研習單位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提交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錄取研習生名單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(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得保留若干備取名單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59449" y="558924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6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</a:rPr>
              <a:t>23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日前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59450" y="6039174"/>
            <a:ext cx="3705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日前，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通知</a:t>
            </a:r>
            <a:r>
              <a:rPr lang="zh-TW" altLang="zh-TW" kern="100" dirty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研習生完成報到相關</a:t>
            </a:r>
            <a:r>
              <a:rPr lang="zh-TW" altLang="zh-TW" kern="100" dirty="0" smtClean="0"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手續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631200" y="98704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8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研習生甄選作業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222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8601" y="1484784"/>
            <a:ext cx="48965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、政策依據</a:t>
            </a:r>
            <a:endParaRPr kumimoji="1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kumimoji="1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、推動模式</a:t>
            </a:r>
            <a:endParaRPr kumimoji="1"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四、研習流程與活動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五、申請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須知重點說明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sz="2800" b="1" dirty="0" smtClean="0">
                <a:latin typeface="+mj-lt"/>
                <a:ea typeface="微軟正黑體" panose="020B0604030504040204" pitchFamily="34" charset="-120"/>
              </a:rPr>
              <a:t>系統</a:t>
            </a:r>
            <a:r>
              <a:rPr lang="zh-TW" altLang="en-US" sz="2800" b="1" dirty="0">
                <a:latin typeface="+mj-lt"/>
                <a:ea typeface="微軟正黑體" panose="020B0604030504040204" pitchFamily="34" charset="-120"/>
              </a:rPr>
              <a:t>操作</a:t>
            </a:r>
            <a:r>
              <a:rPr lang="en-US" altLang="zh-TW" sz="2800" b="1" dirty="0">
                <a:latin typeface="+mj-lt"/>
                <a:ea typeface="微軟正黑體" panose="020B0604030504040204" pitchFamily="34" charset="-120"/>
              </a:rPr>
              <a:t>DEMO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53499" y="120533"/>
            <a:ext cx="821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14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517526" y="105273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8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學校配合事項</a:t>
            </a:r>
            <a:endParaRPr lang="zh-TW" altLang="en-US" sz="2800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graphicFrame>
        <p:nvGraphicFramePr>
          <p:cNvPr id="3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679800"/>
              </p:ext>
            </p:extLst>
          </p:nvPr>
        </p:nvGraphicFramePr>
        <p:xfrm>
          <a:off x="467545" y="1629048"/>
          <a:ext cx="7920880" cy="46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7544" y="116719"/>
            <a:ext cx="8208020" cy="6479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4/7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54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8820471" cy="5616624"/>
          </a:xfrm>
        </p:spPr>
        <p:txBody>
          <a:bodyPr/>
          <a:lstStyle/>
          <a:p>
            <a:pPr algn="just">
              <a:buClrTx/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研習生注意事項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 lvl="1" algn="just">
              <a:buClrTx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津貼：本計畫錄取之研習生自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12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31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日止，由本計畫給付每人每月研習津貼標準，依據「科技部補助專題研究計畫助理人員約用注意事項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(105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日科部綜字第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1050000822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號修正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」，</a:t>
            </a:r>
            <a:r>
              <a:rPr lang="zh-TW" altLang="en-US" sz="20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碩士級研習生每人每月新臺幣</a:t>
            </a:r>
            <a:r>
              <a:rPr lang="en-US" altLang="zh-TW" sz="20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10,000</a:t>
            </a:r>
            <a:r>
              <a:rPr lang="zh-TW" altLang="en-US" sz="20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元；學士級研習生每人每月新臺幣</a:t>
            </a:r>
            <a:r>
              <a:rPr lang="en-US" altLang="zh-TW" sz="20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6,000</a:t>
            </a:r>
            <a:r>
              <a:rPr lang="zh-TW" altLang="en-US" sz="20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元（以上研習津貼內含勞健保費）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 lvl="1" algn="just">
              <a:buClrTx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須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配合本計畫及實務研習單位之管理與考評制度，如出缺勤、課程訓練、實務專題等表現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 lvl="1" algn="just">
              <a:buClrTx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中止作業</a:t>
            </a:r>
          </a:p>
          <a:p>
            <a:pPr lvl="2" algn="just">
              <a:buClrTx/>
            </a:pPr>
            <a:r>
              <a:rPr lang="zh-TW" altLang="en-US" sz="18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生得因個人因素</a:t>
            </a:r>
            <a:r>
              <a:rPr lang="en-US" altLang="zh-TW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健康或已找到工作</a:t>
            </a:r>
            <a:r>
              <a:rPr lang="en-US" altLang="zh-TW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提出相關證明</a:t>
            </a:r>
            <a:r>
              <a:rPr lang="en-US" altLang="zh-TW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例如：診斷書、勞保資料</a:t>
            </a:r>
            <a:r>
              <a:rPr lang="en-US" altLang="zh-TW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，向實務研習單位申請停止研習，無須償還已請領之研習津貼，但涉及後項規定除外。</a:t>
            </a:r>
          </a:p>
          <a:p>
            <a:pPr lvl="2" algn="just">
              <a:buClrTx/>
            </a:pPr>
            <a:r>
              <a:rPr lang="zh-TW" altLang="en-US" sz="18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</a:t>
            </a:r>
            <a:r>
              <a:rPr lang="zh-TW" altLang="en-US" sz="18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生有以下情形將予以退訓，並須繳回已請領之研習津貼，包括：</a:t>
            </a:r>
          </a:p>
          <a:p>
            <a:pPr lvl="3" algn="just"/>
            <a:r>
              <a:rPr lang="zh-TW" altLang="en-US" sz="1600" dirty="0" smtClean="0">
                <a:latin typeface="+mj-lt"/>
                <a:ea typeface="微軟正黑體" panose="020B0604030504040204" pitchFamily="34" charset="-120"/>
                <a:sym typeface="Wingdings 2" panose="05020102010507070707" pitchFamily="18" charset="2"/>
              </a:rPr>
              <a:t></a:t>
            </a:r>
            <a:r>
              <a:rPr lang="zh-TW" altLang="en-US" sz="1600" dirty="0" smtClean="0">
                <a:latin typeface="+mj-lt"/>
                <a:ea typeface="微軟正黑體" panose="020B0604030504040204" pitchFamily="34" charset="-120"/>
              </a:rPr>
              <a:t>個人</a:t>
            </a:r>
            <a:r>
              <a:rPr lang="zh-TW" altLang="en-US" sz="1600" dirty="0">
                <a:latin typeface="+mj-lt"/>
                <a:ea typeface="微軟正黑體" panose="020B0604030504040204" pitchFamily="34" charset="-120"/>
              </a:rPr>
              <a:t>報名及履歷資料填寫不實者。</a:t>
            </a:r>
          </a:p>
          <a:p>
            <a:pPr marL="1438275" lvl="3" indent="-66675" algn="just"/>
            <a:r>
              <a:rPr lang="zh-TW" altLang="en-US" sz="1600" dirty="0">
                <a:ea typeface="微軟正黑體" panose="020B0604030504040204" pitchFamily="34" charset="-120"/>
                <a:sym typeface="Wingdings 2" panose="05020102010507070707" pitchFamily="18" charset="2"/>
              </a:rPr>
              <a:t></a:t>
            </a:r>
            <a:r>
              <a:rPr lang="zh-TW" altLang="en-US" sz="1600" dirty="0" smtClean="0">
                <a:latin typeface="+mj-lt"/>
                <a:ea typeface="微軟正黑體" panose="020B0604030504040204" pitchFamily="34" charset="-120"/>
              </a:rPr>
              <a:t>申請</a:t>
            </a:r>
            <a:r>
              <a:rPr lang="zh-TW" altLang="en-US" sz="1600" dirty="0">
                <a:latin typeface="+mj-lt"/>
                <a:ea typeface="微軟正黑體" panose="020B0604030504040204" pitchFamily="34" charset="-120"/>
              </a:rPr>
              <a:t>時研習生與實務研習單位之負責人、董事、監事、總經理或與其相當職階之管理人員及有權決定篩選結果之人員，具有配偶、二等親內血親或二等親內姻親關係者。</a:t>
            </a:r>
          </a:p>
          <a:p>
            <a:pPr lvl="3" algn="just"/>
            <a:r>
              <a:rPr lang="zh-TW" altLang="en-US" sz="1600" dirty="0">
                <a:ea typeface="微軟正黑體" panose="020B0604030504040204" pitchFamily="34" charset="-120"/>
                <a:sym typeface="Wingdings 2" panose="05020102010507070707" pitchFamily="18" charset="2"/>
              </a:rPr>
              <a:t></a:t>
            </a:r>
            <a:r>
              <a:rPr lang="zh-TW" altLang="en-US" sz="1600" dirty="0" smtClean="0">
                <a:latin typeface="+mj-lt"/>
                <a:ea typeface="微軟正黑體" panose="020B0604030504040204" pitchFamily="34" charset="-120"/>
              </a:rPr>
              <a:t>呈</a:t>
            </a:r>
            <a:r>
              <a:rPr lang="zh-TW" altLang="en-US" sz="1600" dirty="0">
                <a:latin typeface="+mj-lt"/>
                <a:ea typeface="微軟正黑體" panose="020B0604030504040204" pitchFamily="34" charset="-120"/>
              </a:rPr>
              <a:t>上述</a:t>
            </a:r>
            <a:r>
              <a:rPr lang="en-US" altLang="zh-TW" sz="1600" dirty="0">
                <a:latin typeface="+mj-lt"/>
                <a:ea typeface="微軟正黑體" panose="020B0604030504040204" pitchFamily="34" charset="-120"/>
              </a:rPr>
              <a:t>(1)</a:t>
            </a:r>
            <a:r>
              <a:rPr lang="zh-TW" altLang="en-US" sz="1600" dirty="0">
                <a:latin typeface="+mj-lt"/>
                <a:ea typeface="微軟正黑體" panose="020B0604030504040204" pitchFamily="34" charset="-120"/>
              </a:rPr>
              <a:t>與</a:t>
            </a:r>
            <a:r>
              <a:rPr lang="en-US" altLang="zh-TW" sz="1600" dirty="0">
                <a:latin typeface="+mj-lt"/>
                <a:ea typeface="微軟正黑體" panose="020B0604030504040204" pitchFamily="34" charset="-120"/>
              </a:rPr>
              <a:t>(2)</a:t>
            </a:r>
            <a:r>
              <a:rPr lang="zh-TW" altLang="en-US" sz="1600" dirty="0">
                <a:latin typeface="+mj-lt"/>
                <a:ea typeface="微軟正黑體" panose="020B0604030504040204" pitchFamily="34" charset="-120"/>
              </a:rPr>
              <a:t>之情形者，統一由實務研習單位向計畫辦公室提出研習中止程序。</a:t>
            </a:r>
          </a:p>
          <a:p>
            <a:pPr lvl="1" algn="just">
              <a:buClrTx/>
            </a:pPr>
            <a:endParaRPr lang="zh-TW" altLang="en-US" sz="2400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  <a:p>
            <a:pPr lvl="1" algn="just">
              <a:buClrTx/>
            </a:pPr>
            <a:endParaRPr lang="zh-TW" altLang="en-US" sz="2400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7544" y="116719"/>
            <a:ext cx="8208020" cy="6479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5/7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65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791072" y="1614532"/>
            <a:ext cx="8352928" cy="51845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主辦單位：經濟部工業局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執行單位：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DIGI</a:t>
            </a:r>
            <a:r>
              <a:rPr lang="en-US" altLang="zh-TW" sz="2400" baseline="300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+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Talent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跨域數位人才加速躍升計畫辦公室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聯絡人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：林淑芬  小姐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聯絡電話：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03-5914293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聯絡傳真：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03-5820303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vickylin@itri.org.tw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計畫網站：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www.digitalent.org.tw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67544" y="116719"/>
            <a:ext cx="8208020" cy="6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6/7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7544" y="1110476"/>
            <a:ext cx="862647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q"/>
              <a:defRPr kumimoji="1" sz="3200" b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kumimoji="1" sz="2800" b="0">
                <a:solidFill>
                  <a:srgbClr val="0000CC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kumimoji="1" sz="2400" b="0">
                <a:solidFill>
                  <a:srgbClr val="0000CC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5pPr>
            <a:lvl6pPr marL="25146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6pPr>
            <a:lvl7pPr marL="29718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7pPr>
            <a:lvl8pPr marL="34290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8pPr>
            <a:lvl9pPr marL="38862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j-lt"/>
                <a:ea typeface="新細明體" charset="-120"/>
              </a:defRPr>
            </a:lvl9pPr>
          </a:lstStyle>
          <a:p>
            <a:pPr>
              <a:buClrTx/>
            </a:pPr>
            <a:r>
              <a:rPr lang="zh-TW" altLang="en-US" sz="2800" kern="0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計畫辦公室聯絡窗口</a:t>
            </a:r>
          </a:p>
        </p:txBody>
      </p:sp>
    </p:spTree>
    <p:extLst>
      <p:ext uri="{BB962C8B-B14F-4D97-AF65-F5344CB8AC3E}">
        <p14:creationId xmlns:p14="http://schemas.microsoft.com/office/powerpoint/2010/main" val="2213385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37356" y="6165304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註：依實際執行情形調整辦理日期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90097"/>
              </p:ext>
            </p:extLst>
          </p:nvPr>
        </p:nvGraphicFramePr>
        <p:xfrm>
          <a:off x="782470" y="1412777"/>
          <a:ext cx="7560840" cy="475252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642468"/>
                <a:gridCol w="1918372"/>
              </a:tblGrid>
              <a:tr h="4186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作業項目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預計時程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748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辦理北中南計畫申請說明</a:t>
                      </a:r>
                      <a:r>
                        <a:rPr lang="zh-TW" sz="1800" kern="1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會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900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各校確認推薦研習生名單並上傳完成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實務研習單位進行第一階段篩選作業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辦理北中南海選會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辦理校長聯誼</a:t>
                      </a:r>
                      <a:r>
                        <a:rPr lang="zh-TW" sz="1800" kern="1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會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第二階段研習生面談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實務研習單位提交研習生錄取名單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研習生錄取名單公告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85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辦理研習生報到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80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日前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76947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實務專題研習期間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日至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sz="1800" dirty="0">
                          <a:effectLst/>
                          <a:latin typeface="+mj-lt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467544" y="116719"/>
            <a:ext cx="8208020" cy="6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、申請須知重點說明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7/7</a:t>
            </a:r>
            <a:r>
              <a:rPr lang="zh-TW" altLang="en-US" sz="24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）</a:t>
            </a:r>
            <a:endParaRPr lang="zh-TW" altLang="en-US" sz="2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116719"/>
            <a:ext cx="8208020" cy="6479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系統操作</a:t>
            </a:r>
            <a:r>
              <a:rPr lang="en-US" altLang="zh-TW" sz="3200" kern="1200" dirty="0" smtClean="0"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+mn-cs"/>
              </a:rPr>
              <a:t>DEMO</a:t>
            </a:r>
            <a:endParaRPr lang="zh-TW" altLang="en-US" sz="1400" kern="1200" dirty="0">
              <a:solidFill>
                <a:srgbClr val="C00000"/>
              </a:solidFill>
              <a:effectLst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1230" t="-1640" r="-4584" b="8153"/>
          <a:stretch/>
        </p:blipFill>
        <p:spPr>
          <a:xfrm>
            <a:off x="331331" y="980728"/>
            <a:ext cx="8810509" cy="4464496"/>
          </a:xfrm>
          <a:prstGeom prst="rect">
            <a:avLst/>
          </a:prstGeom>
        </p:spPr>
      </p:pic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388197" y="5661248"/>
            <a:ext cx="8281723" cy="792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學校註冊：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sz="2000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3"/>
              </a:rPr>
              <a:t>www.digitalent.org.tw/digiplus_reg/user/newMember</a:t>
            </a:r>
            <a:endParaRPr lang="en-US" altLang="zh-TW" sz="2000" b="1" dirty="0" smtClean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研習</a:t>
            </a:r>
            <a:r>
              <a:rPr lang="zh-TW" altLang="en-US" sz="2000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生</a:t>
            </a:r>
            <a:r>
              <a:rPr lang="zh-TW" altLang="en-US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名單上傳：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4"/>
              </a:rPr>
              <a:t>http</a:t>
            </a:r>
            <a:r>
              <a:rPr lang="en-US" altLang="zh-TW" sz="2000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  <a:hlinkClick r:id="rId4"/>
              </a:rPr>
              <a:t>www.digitalent.org.tw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 (</a:t>
            </a:r>
            <a:r>
              <a:rPr lang="zh-TW" altLang="en-US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計畫網站申請報名</a:t>
            </a:r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4724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400" b="1" dirty="0">
              <a:solidFill>
                <a:srgbClr val="CC3300"/>
              </a:solidFill>
              <a:latin typeface="+mj-lt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5400" b="1" dirty="0" smtClean="0">
              <a:solidFill>
                <a:srgbClr val="CC3300"/>
              </a:solidFill>
              <a:latin typeface="+mj-lt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5400" b="1" dirty="0" smtClean="0">
                <a:solidFill>
                  <a:srgbClr val="CC3300"/>
                </a:solidFill>
                <a:latin typeface="+mj-lt"/>
                <a:ea typeface="微軟正黑體" panose="020B0604030504040204" pitchFamily="34" charset="-120"/>
              </a:rPr>
              <a:t>Q&amp;A</a:t>
            </a:r>
            <a:r>
              <a:rPr lang="zh-TW" altLang="zh-TW" sz="5400" b="1" dirty="0" smtClean="0">
                <a:solidFill>
                  <a:srgbClr val="CC3300"/>
                </a:solidFill>
                <a:latin typeface="+mj-lt"/>
                <a:ea typeface="微軟正黑體" panose="020B0604030504040204" pitchFamily="34" charset="-120"/>
              </a:rPr>
              <a:t>交流</a:t>
            </a:r>
            <a:endParaRPr lang="zh-TW" alt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0315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文字方塊 143"/>
          <p:cNvSpPr txBox="1"/>
          <p:nvPr/>
        </p:nvSpPr>
        <p:spPr>
          <a:xfrm>
            <a:off x="453499" y="120533"/>
            <a:ext cx="821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、政策依據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35427"/>
            <a:ext cx="7865758" cy="47779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69509" y="1511597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</a:rPr>
              <a:t>主軸五</a:t>
            </a:r>
            <a:r>
              <a:rPr lang="zh-TW" altLang="en-US" sz="2000" b="1" dirty="0">
                <a:latin typeface="Arial" pitchFamily="34" charset="0"/>
                <a:ea typeface="微軟正黑體" pitchFamily="34" charset="-120"/>
              </a:rPr>
              <a:t>：</a:t>
            </a:r>
            <a:r>
              <a:rPr lang="zh-TW" altLang="en-US" sz="2000" b="1" dirty="0" smtClean="0">
                <a:latin typeface="Arial" pitchFamily="34" charset="0"/>
                <a:ea typeface="微軟正黑體" pitchFamily="34" charset="-120"/>
              </a:rPr>
              <a:t>「</a:t>
            </a:r>
            <a:r>
              <a:rPr lang="zh-TW" altLang="en-US" sz="2000" b="1" dirty="0">
                <a:latin typeface="Arial" pitchFamily="34" charset="0"/>
                <a:ea typeface="微軟正黑體" pitchFamily="34" charset="-120"/>
              </a:rPr>
              <a:t>培育跨域數位人才」行動計畫</a:t>
            </a:r>
            <a:endParaRPr lang="zh-TW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913630" y="1130199"/>
            <a:ext cx="7409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「數位國家・創新經濟發展方案</a:t>
            </a:r>
            <a:r>
              <a:rPr lang="zh-TW" altLang="zh-TW" sz="2400" b="1" kern="100" dirty="0">
                <a:solidFill>
                  <a:srgbClr val="000000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400" b="1" kern="100" dirty="0">
                <a:solidFill>
                  <a:srgbClr val="000000"/>
                </a:solidFill>
                <a:latin typeface="+mj-lt"/>
                <a:ea typeface="微軟正黑體" panose="020B0604030504040204" pitchFamily="34" charset="-120"/>
              </a:rPr>
              <a:t>2017~2025</a:t>
            </a:r>
            <a:r>
              <a:rPr lang="zh-TW" altLang="zh-TW" sz="2400" b="1" kern="100" dirty="0">
                <a:solidFill>
                  <a:srgbClr val="000000"/>
                </a:solidFill>
                <a:latin typeface="+mj-lt"/>
                <a:ea typeface="微軟正黑體" panose="020B0604030504040204" pitchFamily="34" charset="-120"/>
                <a:cs typeface="Times New Roman" panose="02020603050405020304" pitchFamily="18" charset="0"/>
              </a:rPr>
              <a:t>年）</a:t>
            </a:r>
            <a:r>
              <a:rPr lang="zh-TW" altLang="zh-TW" sz="24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794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3499" y="120533"/>
            <a:ext cx="821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</a:t>
            </a:r>
          </a:p>
        </p:txBody>
      </p:sp>
      <p:sp>
        <p:nvSpPr>
          <p:cNvPr id="83" name="矩形 82"/>
          <p:cNvSpPr/>
          <p:nvPr/>
        </p:nvSpPr>
        <p:spPr>
          <a:xfrm>
            <a:off x="251520" y="1088306"/>
            <a:ext cx="889248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推</a:t>
            </a:r>
            <a:r>
              <a:rPr lang="zh-TW" altLang="en-US" sz="2400" b="1" dirty="0">
                <a:latin typeface="+mj-lt"/>
                <a:ea typeface="微軟正黑體" panose="020B0604030504040204" pitchFamily="34" charset="-120"/>
              </a:rPr>
              <a:t>動產學研鏈結培育機制，提升跨域數位人才就業</a:t>
            </a: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力</a:t>
            </a:r>
            <a:endParaRPr lang="en-US" altLang="zh-TW" sz="2400" b="1" dirty="0" smtClean="0">
              <a:latin typeface="+mj-lt"/>
              <a:ea typeface="微軟正黑體" panose="020B0604030504040204" pitchFamily="34" charset="-120"/>
            </a:endParaRPr>
          </a:p>
          <a:p>
            <a:pPr marL="360000" indent="-360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en-US" sz="2400" b="1" dirty="0">
                <a:latin typeface="+mj-lt"/>
                <a:ea typeface="微軟正黑體" panose="020B0604030504040204" pitchFamily="34" charset="-120"/>
              </a:rPr>
              <a:t>年目標</a:t>
            </a:r>
            <a:r>
              <a:rPr lang="zh-TW" altLang="en-US" sz="2400" b="1" dirty="0" smtClean="0">
                <a:latin typeface="+mj-lt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培育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350</a:t>
            </a:r>
            <a:r>
              <a:rPr lang="zh-TW" altLang="en-US" sz="2400" b="1" u="sng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名</a:t>
            </a:r>
            <a:r>
              <a:rPr lang="zh-TW" altLang="en-US" sz="24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實務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</a:rPr>
              <a:t>專題研習學員（以下簡稱研習生）</a:t>
            </a:r>
            <a:endParaRPr lang="en-US" altLang="zh-TW" sz="2400" b="1" dirty="0" smtClean="0">
              <a:solidFill>
                <a:srgbClr val="FF0000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6675" y="1523040"/>
            <a:ext cx="8713501" cy="5112000"/>
            <a:chOff x="216682" y="1505116"/>
            <a:chExt cx="8713501" cy="523625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566" y="1505116"/>
              <a:ext cx="3477388" cy="4387840"/>
            </a:xfrm>
            <a:prstGeom prst="rect">
              <a:avLst/>
            </a:prstGeom>
          </p:spPr>
        </p:pic>
        <p:grpSp>
          <p:nvGrpSpPr>
            <p:cNvPr id="2" name="群組 1"/>
            <p:cNvGrpSpPr/>
            <p:nvPr/>
          </p:nvGrpSpPr>
          <p:grpSpPr>
            <a:xfrm>
              <a:off x="216682" y="2205368"/>
              <a:ext cx="8713501" cy="4536000"/>
              <a:chOff x="216682" y="2135080"/>
              <a:chExt cx="8713501" cy="4633182"/>
            </a:xfrm>
          </p:grpSpPr>
          <p:grpSp>
            <p:nvGrpSpPr>
              <p:cNvPr id="155" name="群組 154"/>
              <p:cNvGrpSpPr/>
              <p:nvPr/>
            </p:nvGrpSpPr>
            <p:grpSpPr>
              <a:xfrm>
                <a:off x="545701" y="5622723"/>
                <a:ext cx="7974371" cy="1145539"/>
                <a:chOff x="545701" y="5552926"/>
                <a:chExt cx="7974371" cy="1225793"/>
              </a:xfrm>
            </p:grpSpPr>
            <p:sp>
              <p:nvSpPr>
                <p:cNvPr id="156" name="圓角矩形 155"/>
                <p:cNvSpPr/>
                <p:nvPr/>
              </p:nvSpPr>
              <p:spPr>
                <a:xfrm>
                  <a:off x="545701" y="5552926"/>
                  <a:ext cx="7974371" cy="1225793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628650" indent="-542925" algn="ctr">
                    <a:spcBef>
                      <a:spcPts val="300"/>
                    </a:spcBef>
                  </a:pPr>
                  <a:endParaRPr lang="zh-TW" altLang="en-US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endParaRPr>
                </a:p>
              </p:txBody>
            </p:sp>
            <p:grpSp>
              <p:nvGrpSpPr>
                <p:cNvPr id="157" name="群組 156"/>
                <p:cNvGrpSpPr/>
                <p:nvPr/>
              </p:nvGrpSpPr>
              <p:grpSpPr>
                <a:xfrm>
                  <a:off x="968527" y="5625554"/>
                  <a:ext cx="7071319" cy="1130269"/>
                  <a:chOff x="722880" y="5084439"/>
                  <a:chExt cx="7978571" cy="1371377"/>
                </a:xfrm>
              </p:grpSpPr>
              <p:sp>
                <p:nvSpPr>
                  <p:cNvPr id="158" name="橢圓 157"/>
                  <p:cNvSpPr/>
                  <p:nvPr/>
                </p:nvSpPr>
                <p:spPr>
                  <a:xfrm>
                    <a:off x="753377" y="5084439"/>
                    <a:ext cx="1475235" cy="1340755"/>
                  </a:xfrm>
                  <a:prstGeom prst="ellipse">
                    <a:avLst/>
                  </a:prstGeom>
                  <a:solidFill>
                    <a:srgbClr val="FFCC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9" name="橢圓 158"/>
                  <p:cNvSpPr/>
                  <p:nvPr/>
                </p:nvSpPr>
                <p:spPr>
                  <a:xfrm>
                    <a:off x="2379062" y="5115061"/>
                    <a:ext cx="1475235" cy="1340755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0" name="橢圓 159"/>
                  <p:cNvSpPr/>
                  <p:nvPr/>
                </p:nvSpPr>
                <p:spPr>
                  <a:xfrm>
                    <a:off x="3988741" y="5115061"/>
                    <a:ext cx="1475235" cy="1340755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1" name="橢圓 160"/>
                  <p:cNvSpPr/>
                  <p:nvPr/>
                </p:nvSpPr>
                <p:spPr>
                  <a:xfrm>
                    <a:off x="5585755" y="5115061"/>
                    <a:ext cx="1475235" cy="1340755"/>
                  </a:xfrm>
                  <a:prstGeom prst="ellipse">
                    <a:avLst/>
                  </a:prstGeom>
                  <a:solidFill>
                    <a:srgbClr val="DA8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2" name="Rectangle 16"/>
                  <p:cNvSpPr>
                    <a:spLocks noChangeArrowheads="1"/>
                  </p:cNvSpPr>
                  <p:nvPr/>
                </p:nvSpPr>
                <p:spPr bwMode="gray">
                  <a:xfrm>
                    <a:off x="722880" y="5534792"/>
                    <a:ext cx="1554818" cy="627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altLang="zh-TW" sz="2400" b="1" dirty="0" smtClean="0">
                        <a:latin typeface="+mj-lt"/>
                        <a:ea typeface="微軟正黑體" panose="020B0604030504040204" pitchFamily="34" charset="-120"/>
                      </a:rPr>
                      <a:t>MOOCs</a:t>
                    </a:r>
                    <a:endParaRPr lang="en-US" altLang="zh-TW" sz="2400" b="1" dirty="0">
                      <a:latin typeface="+mj-lt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3" name="Rectangle 17"/>
                  <p:cNvSpPr>
                    <a:spLocks noChangeArrowheads="1"/>
                  </p:cNvSpPr>
                  <p:nvPr/>
                </p:nvSpPr>
                <p:spPr bwMode="gray">
                  <a:xfrm>
                    <a:off x="2410491" y="5551257"/>
                    <a:ext cx="1415773" cy="4374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實體課程</a:t>
                    </a:r>
                    <a:endParaRPr lang="en-US" altLang="zh-TW" sz="24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4" name="Rectangle 42"/>
                  <p:cNvSpPr>
                    <a:spLocks noChangeArrowheads="1"/>
                  </p:cNvSpPr>
                  <p:nvPr/>
                </p:nvSpPr>
                <p:spPr bwMode="gray">
                  <a:xfrm>
                    <a:off x="3869678" y="5541202"/>
                    <a:ext cx="1655977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實務專題</a:t>
                    </a:r>
                    <a:endParaRPr lang="en-US" altLang="zh-TW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5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5479657" y="5559993"/>
                    <a:ext cx="1715632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智慧系統</a:t>
                    </a:r>
                    <a:endPara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6" name="橢圓 165"/>
                  <p:cNvSpPr/>
                  <p:nvPr/>
                </p:nvSpPr>
                <p:spPr>
                  <a:xfrm>
                    <a:off x="7163368" y="5111828"/>
                    <a:ext cx="1475235" cy="1340755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628650" indent="-542925" algn="ctr">
                      <a:spcBef>
                        <a:spcPts val="300"/>
                      </a:spcBef>
                    </a:pPr>
                    <a:endPara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7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7104035" y="5548906"/>
                    <a:ext cx="1597416" cy="599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媒合平臺</a:t>
                    </a:r>
                  </a:p>
                </p:txBody>
              </p:sp>
            </p:grpSp>
          </p:grpSp>
          <p:grpSp>
            <p:nvGrpSpPr>
              <p:cNvPr id="169" name="群組 168"/>
              <p:cNvGrpSpPr/>
              <p:nvPr/>
            </p:nvGrpSpPr>
            <p:grpSpPr>
              <a:xfrm>
                <a:off x="4670927" y="3432844"/>
                <a:ext cx="4100431" cy="810799"/>
                <a:chOff x="3828382" y="2334878"/>
                <a:chExt cx="4245499" cy="878037"/>
              </a:xfrm>
            </p:grpSpPr>
            <p:grpSp>
              <p:nvGrpSpPr>
                <p:cNvPr id="170" name="Group 167"/>
                <p:cNvGrpSpPr/>
                <p:nvPr/>
              </p:nvGrpSpPr>
              <p:grpSpPr>
                <a:xfrm>
                  <a:off x="4780118" y="2345895"/>
                  <a:ext cx="3293763" cy="817389"/>
                  <a:chOff x="0" y="0"/>
                  <a:chExt cx="4684461" cy="1162507"/>
                </a:xfrm>
              </p:grpSpPr>
              <p:grpSp>
                <p:nvGrpSpPr>
                  <p:cNvPr id="174" name="Group 165"/>
                  <p:cNvGrpSpPr/>
                  <p:nvPr/>
                </p:nvGrpSpPr>
                <p:grpSpPr>
                  <a:xfrm>
                    <a:off x="0" y="-1"/>
                    <a:ext cx="4684462" cy="1162509"/>
                    <a:chOff x="0" y="0"/>
                    <a:chExt cx="4684461" cy="1162507"/>
                  </a:xfrm>
                </p:grpSpPr>
                <p:sp>
                  <p:nvSpPr>
                    <p:cNvPr id="176" name="Shape 161"/>
                    <p:cNvSpPr/>
                    <p:nvPr/>
                  </p:nvSpPr>
                  <p:spPr>
                    <a:xfrm>
                      <a:off x="0" y="-1"/>
                      <a:ext cx="4684462" cy="11625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177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178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179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175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171" name="Shape 188"/>
                <p:cNvSpPr/>
                <p:nvPr/>
              </p:nvSpPr>
              <p:spPr>
                <a:xfrm>
                  <a:off x="5715234" y="2334878"/>
                  <a:ext cx="1668014" cy="87803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資料科學與</a:t>
                  </a:r>
                </a:p>
                <a:p>
                  <a:pPr algn="ctr" defTabSz="410751"/>
                  <a:r>
                    <a:rPr lang="zh-TW" altLang="en-US" sz="2400" b="1" kern="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數據</a:t>
                  </a:r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分析</a:t>
                  </a:r>
                </a:p>
              </p:txBody>
            </p:sp>
            <p:pic>
              <p:nvPicPr>
                <p:cNvPr id="172" name="Picture 6" descr="「big data icon」的圖片搜尋結果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1207" y="2334878"/>
                  <a:ext cx="498413" cy="4984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3" name="Shape 240"/>
                <p:cNvSpPr/>
                <p:nvPr/>
              </p:nvSpPr>
              <p:spPr>
                <a:xfrm>
                  <a:off x="3828382" y="2874194"/>
                  <a:ext cx="1008000" cy="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</p:grpSp>
          <p:grpSp>
            <p:nvGrpSpPr>
              <p:cNvPr id="180" name="群組 179"/>
              <p:cNvGrpSpPr/>
              <p:nvPr/>
            </p:nvGrpSpPr>
            <p:grpSpPr>
              <a:xfrm>
                <a:off x="216682" y="2717956"/>
                <a:ext cx="4029731" cy="1318098"/>
                <a:chOff x="386641" y="3895757"/>
                <a:chExt cx="4172298" cy="1318098"/>
              </a:xfrm>
            </p:grpSpPr>
            <p:grpSp>
              <p:nvGrpSpPr>
                <p:cNvPr id="181" name="群組 180"/>
                <p:cNvGrpSpPr/>
                <p:nvPr/>
              </p:nvGrpSpPr>
              <p:grpSpPr>
                <a:xfrm>
                  <a:off x="386641" y="3895757"/>
                  <a:ext cx="4172298" cy="822211"/>
                  <a:chOff x="1016230" y="3488939"/>
                  <a:chExt cx="4172298" cy="890395"/>
                </a:xfrm>
              </p:grpSpPr>
              <p:grpSp>
                <p:nvGrpSpPr>
                  <p:cNvPr id="183" name="群組 182"/>
                  <p:cNvGrpSpPr/>
                  <p:nvPr/>
                </p:nvGrpSpPr>
                <p:grpSpPr>
                  <a:xfrm>
                    <a:off x="1016230" y="3501297"/>
                    <a:ext cx="4172298" cy="878037"/>
                    <a:chOff x="1016230" y="3501297"/>
                    <a:chExt cx="4172298" cy="878037"/>
                  </a:xfrm>
                </p:grpSpPr>
                <p:sp>
                  <p:nvSpPr>
                    <p:cNvPr id="185" name="Shape 240"/>
                    <p:cNvSpPr/>
                    <p:nvPr/>
                  </p:nvSpPr>
                  <p:spPr>
                    <a:xfrm flipV="1">
                      <a:off x="4180528" y="4086452"/>
                      <a:ext cx="1008000" cy="4205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lumMod val="75000"/>
                        </a:schemeClr>
                      </a:solidFill>
                      <a:miter lim="400000"/>
                    </a:ln>
                  </p:spPr>
                  <p:txBody>
                    <a:bodyPr lIns="35719" tIns="35719" rIns="35719" bIns="35719" anchor="ctr"/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2400"/>
                      </a:pPr>
                      <a:endParaRPr kumimoji="0" sz="1687" ker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Helvetica Light"/>
                      </a:endParaRPr>
                    </a:p>
                  </p:txBody>
                </p:sp>
                <p:grpSp>
                  <p:nvGrpSpPr>
                    <p:cNvPr id="186" name="群組 185"/>
                    <p:cNvGrpSpPr/>
                    <p:nvPr/>
                  </p:nvGrpSpPr>
                  <p:grpSpPr>
                    <a:xfrm>
                      <a:off x="1016230" y="3501297"/>
                      <a:ext cx="3293763" cy="878037"/>
                      <a:chOff x="1016230" y="3501297"/>
                      <a:chExt cx="3293763" cy="878037"/>
                    </a:xfrm>
                  </p:grpSpPr>
                  <p:grpSp>
                    <p:nvGrpSpPr>
                      <p:cNvPr id="187" name="Group 139"/>
                      <p:cNvGrpSpPr/>
                      <p:nvPr/>
                    </p:nvGrpSpPr>
                    <p:grpSpPr>
                      <a:xfrm flipH="1">
                        <a:off x="1016230" y="3532768"/>
                        <a:ext cx="3293763" cy="817388"/>
                        <a:chOff x="0" y="0"/>
                        <a:chExt cx="4684461" cy="1162507"/>
                      </a:xfrm>
                    </p:grpSpPr>
                    <p:grpSp>
                      <p:nvGrpSpPr>
                        <p:cNvPr id="189" name="Group 137"/>
                        <p:cNvGrpSpPr/>
                        <p:nvPr/>
                      </p:nvGrpSpPr>
                      <p:grpSpPr>
                        <a:xfrm>
                          <a:off x="-1" y="-1"/>
                          <a:ext cx="4684463" cy="1162509"/>
                          <a:chOff x="0" y="0"/>
                          <a:chExt cx="4684461" cy="1162507"/>
                        </a:xfrm>
                      </p:grpSpPr>
                      <p:sp>
                        <p:nvSpPr>
                          <p:cNvPr id="191" name="Shape 133"/>
                          <p:cNvSpPr/>
                          <p:nvPr/>
                        </p:nvSpPr>
                        <p:spPr>
                          <a:xfrm>
                            <a:off x="-1" y="-1"/>
                            <a:ext cx="4684463" cy="116250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wd2" y="hd2"/>
                              </a:cxn>
                              <a:cxn ang="5400000">
                                <a:pos x="wd2" y="hd2"/>
                              </a:cxn>
                              <a:cxn ang="10800000">
                                <a:pos x="wd2" y="hd2"/>
                              </a:cxn>
                              <a:cxn ang="16200000">
                                <a:pos x="wd2" y="hd2"/>
                              </a:cxn>
                            </a:cxnLst>
                            <a:rect l="0" t="0" r="r" b="b"/>
                            <a:pathLst>
                              <a:path w="21294" h="21588" extrusionOk="0">
                                <a:moveTo>
                                  <a:pt x="3115" y="0"/>
                                </a:moveTo>
                                <a:cubicBezTo>
                                  <a:pt x="2274" y="45"/>
                                  <a:pt x="1509" y="1225"/>
                                  <a:pt x="903" y="3362"/>
                                </a:cubicBezTo>
                                <a:cubicBezTo>
                                  <a:pt x="-296" y="7589"/>
                                  <a:pt x="-306" y="14304"/>
                                  <a:pt x="903" y="18466"/>
                                </a:cubicBezTo>
                                <a:cubicBezTo>
                                  <a:pt x="1511" y="20561"/>
                                  <a:pt x="2314" y="21600"/>
                                  <a:pt x="3115" y="21588"/>
                                </a:cubicBezTo>
                                <a:lnTo>
                                  <a:pt x="21294" y="21588"/>
                                </a:lnTo>
                                <a:lnTo>
                                  <a:pt x="21294" y="21561"/>
                                </a:lnTo>
                                <a:lnTo>
                                  <a:pt x="19214" y="10781"/>
                                </a:lnTo>
                                <a:lnTo>
                                  <a:pt x="21294" y="0"/>
                                </a:lnTo>
                                <a:lnTo>
                                  <a:pt x="311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BB6AC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  <p:grpSp>
                        <p:nvGrpSpPr>
                          <p:cNvPr id="192" name="Group 136"/>
                          <p:cNvGrpSpPr/>
                          <p:nvPr/>
                        </p:nvGrpSpPr>
                        <p:grpSpPr>
                          <a:xfrm>
                            <a:off x="203653" y="212865"/>
                            <a:ext cx="736531" cy="736531"/>
                            <a:chOff x="0" y="0"/>
                            <a:chExt cx="736529" cy="736529"/>
                          </a:xfrm>
                        </p:grpSpPr>
                        <p:sp>
                          <p:nvSpPr>
                            <p:cNvPr id="193" name="Shape 134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736530" cy="73653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algn="ctr" defTabSz="410751" eaLnBrk="1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 sz="3000">
                                  <a:solidFill>
                                    <a:srgbClr val="FFFFFF"/>
                                  </a:solidFill>
                                  <a:latin typeface="Seravek"/>
                                  <a:ea typeface="Seravek"/>
                                  <a:cs typeface="Seravek"/>
                                  <a:sym typeface="Seravek"/>
                                </a:defRPr>
                              </a:pPr>
                              <a:endParaRPr kumimoji="0" sz="2109" kern="0">
                                <a:solidFill>
                                  <a:srgbClr val="FFFF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  <a:sym typeface="Seravek"/>
                              </a:endParaRPr>
                            </a:p>
                          </p:txBody>
                        </p:sp>
                        <p:sp>
                          <p:nvSpPr>
                            <p:cNvPr id="194" name="Shape 135"/>
                            <p:cNvSpPr/>
                            <p:nvPr/>
                          </p:nvSpPr>
                          <p:spPr>
                            <a:xfrm>
                              <a:off x="166371" y="166371"/>
                              <a:ext cx="403788" cy="403788"/>
                            </a:xfrm>
                            <a:prstGeom prst="ellipse">
                              <a:avLst/>
                            </a:prstGeom>
                            <a:solidFill>
                              <a:srgbClr val="FCC564"/>
                            </a:solidFill>
                            <a:ln w="12700" cap="flat">
                              <a:noFill/>
                              <a:miter lim="400000"/>
                            </a:ln>
                            <a:effectLst/>
                          </p:spPr>
                          <p:txBody>
                            <a:bodyPr wrap="square" lIns="0" tIns="0" rIns="0" bIns="0" numCol="1" anchor="ctr">
                              <a:noAutofit/>
                            </a:bodyPr>
                            <a:lstStyle/>
                            <a:p>
                              <a:pPr algn="ctr" defTabSz="410751" eaLnBrk="1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 sz="3000">
                                  <a:solidFill>
                                    <a:srgbClr val="FFFFFF"/>
                                  </a:solidFill>
                                  <a:latin typeface="Seravek"/>
                                  <a:ea typeface="Seravek"/>
                                  <a:cs typeface="Seravek"/>
                                  <a:sym typeface="Seravek"/>
                                </a:defRPr>
                              </a:pPr>
                              <a:endParaRPr kumimoji="0" sz="2109" kern="0">
                                <a:solidFill>
                                  <a:srgbClr val="FFFF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  <a:sym typeface="Seravek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90" name="Shape 138"/>
                        <p:cNvSpPr/>
                        <p:nvPr/>
                      </p:nvSpPr>
                      <p:spPr>
                        <a:xfrm>
                          <a:off x="998633" y="17935"/>
                          <a:ext cx="2345603" cy="1126638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410751" eaLnBrk="1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 sz="15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defRPr>
                          </a:pPr>
                          <a:endParaRPr kumimoji="0" sz="1055" kern="0">
                            <a:solidFill>
                              <a:srgbClr val="FFFFFF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  <a:sym typeface="Helvetica Neue Bold Condensed"/>
                          </a:endParaRPr>
                        </a:p>
                      </p:txBody>
                    </p:sp>
                  </p:grpSp>
                  <p:sp>
                    <p:nvSpPr>
                      <p:cNvPr id="188" name="Shape 187"/>
                      <p:cNvSpPr/>
                      <p:nvPr/>
                    </p:nvSpPr>
                    <p:spPr>
                      <a:xfrm>
                        <a:off x="1180917" y="3501297"/>
                        <a:ext cx="2665046" cy="878037"/>
                      </a:xfrm>
                      <a:prstGeom prst="rect">
                        <a:avLst/>
                      </a:prstGeom>
                      <a:ln w="12700">
                        <a:miter lim="400000"/>
                      </a:ln>
                      <a:extLst>
                        <a:ext uri="{C572A759-6A51-4108-AA02-DFA0A04FC94B}">
                          <ma14:wrappingTextBoxFlag xmlns:ma14="http://schemas.microsoft.com/office/mac/drawingml/2011/main" xmlns="" val="1"/>
                        </a:ext>
                      </a:extLst>
                    </p:spPr>
                    <p:txBody>
                      <a:bodyPr wrap="square" lIns="35719" tIns="35719" rIns="35719" bIns="35719" anchor="ctr">
                        <a:spAutoFit/>
                      </a:bodyPr>
                      <a:lstStyle>
                        <a:lvl1pPr>
                          <a:defRPr>
                            <a:solidFill>
                              <a:srgbClr val="FFFFFF"/>
                            </a:solidFill>
                            <a:latin typeface="HanWangYenLight"/>
                            <a:ea typeface="HanWangYenLight"/>
                            <a:cs typeface="HanWangYenLight"/>
                            <a:sym typeface="HanWangYenLight"/>
                          </a:defRPr>
                        </a:lvl1pPr>
                      </a:lstStyle>
                      <a:p>
                        <a:pPr algn="ctr" defTabSz="410751"/>
                        <a:r>
                          <a:rPr lang="zh-TW" altLang="en-US" sz="2400" b="1" kern="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網路</a:t>
                        </a:r>
                        <a:r>
                          <a:rPr lang="zh-TW" altLang="en-US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服務</a:t>
                        </a:r>
                        <a:r>
                          <a:rPr lang="en-US" altLang="zh-TW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/</a:t>
                        </a:r>
                      </a:p>
                      <a:p>
                        <a:pPr algn="ctr" defTabSz="410751"/>
                        <a:r>
                          <a:rPr lang="zh-TW" altLang="en-US" sz="2400" b="1" kern="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a:t>電子商務</a:t>
                        </a:r>
                        <a:endParaRPr lang="zh-TW" altLang="en-US" sz="2400" b="1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pic>
                <p:nvPicPr>
                  <p:cNvPr id="184" name="Picture 4" descr="相關圖片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1693" y="3488939"/>
                    <a:ext cx="499520" cy="4995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2" name="矩形 181"/>
                <p:cNvSpPr/>
                <p:nvPr/>
              </p:nvSpPr>
              <p:spPr>
                <a:xfrm>
                  <a:off x="453499" y="4666435"/>
                  <a:ext cx="4105440" cy="5474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電子商務、跨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境電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商、網路服務、社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群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媒體、</a:t>
                  </a:r>
                  <a:r>
                    <a:rPr lang="en-US" altLang="zh-TW" sz="1400" dirty="0" err="1" smtClean="0">
                      <a:latin typeface="+mj-lt"/>
                      <a:ea typeface="微軟正黑體" panose="020B0604030504040204" pitchFamily="34" charset="-120"/>
                    </a:rPr>
                    <a:t>FinTech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等。</a:t>
                  </a:r>
                  <a:endParaRPr lang="zh-TW" altLang="en-US" sz="1400" dirty="0">
                    <a:latin typeface="+mj-lt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95" name="群組 194"/>
              <p:cNvGrpSpPr/>
              <p:nvPr/>
            </p:nvGrpSpPr>
            <p:grpSpPr>
              <a:xfrm>
                <a:off x="4692774" y="2135080"/>
                <a:ext cx="4067999" cy="1322204"/>
                <a:chOff x="4566665" y="1888486"/>
                <a:chExt cx="4211920" cy="1322204"/>
              </a:xfrm>
            </p:grpSpPr>
            <p:grpSp>
              <p:nvGrpSpPr>
                <p:cNvPr id="196" name="Group 167"/>
                <p:cNvGrpSpPr/>
                <p:nvPr/>
              </p:nvGrpSpPr>
              <p:grpSpPr>
                <a:xfrm>
                  <a:off x="5484820" y="1888486"/>
                  <a:ext cx="3293765" cy="754797"/>
                  <a:chOff x="0" y="-3"/>
                  <a:chExt cx="4684464" cy="1162510"/>
                </a:xfrm>
              </p:grpSpPr>
              <p:grpSp>
                <p:nvGrpSpPr>
                  <p:cNvPr id="201" name="Group 165"/>
                  <p:cNvGrpSpPr/>
                  <p:nvPr/>
                </p:nvGrpSpPr>
                <p:grpSpPr>
                  <a:xfrm>
                    <a:off x="0" y="-3"/>
                    <a:ext cx="4684464" cy="1162510"/>
                    <a:chOff x="0" y="-2"/>
                    <a:chExt cx="4684463" cy="1162508"/>
                  </a:xfrm>
                </p:grpSpPr>
                <p:sp>
                  <p:nvSpPr>
                    <p:cNvPr id="203" name="Shape 161"/>
                    <p:cNvSpPr/>
                    <p:nvPr/>
                  </p:nvSpPr>
                  <p:spPr>
                    <a:xfrm>
                      <a:off x="0" y="-2"/>
                      <a:ext cx="4684463" cy="11625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204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205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206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202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197" name="Shape 188"/>
                <p:cNvSpPr/>
                <p:nvPr/>
              </p:nvSpPr>
              <p:spPr>
                <a:xfrm>
                  <a:off x="6441406" y="2061752"/>
                  <a:ext cx="1303242" cy="44146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智慧聯網</a:t>
                  </a:r>
                </a:p>
              </p:txBody>
            </p:sp>
            <p:sp>
              <p:nvSpPr>
                <p:cNvPr id="198" name="Shape 240"/>
                <p:cNvSpPr/>
                <p:nvPr/>
              </p:nvSpPr>
              <p:spPr>
                <a:xfrm flipV="1">
                  <a:off x="4571193" y="2435770"/>
                  <a:ext cx="969115" cy="3883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  <p:pic>
              <p:nvPicPr>
                <p:cNvPr id="199" name="Picture 2" descr="「IOT」的圖片搜尋結果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6665" y="1927209"/>
                  <a:ext cx="822500" cy="4710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0" name="矩形 199"/>
                <p:cNvSpPr/>
                <p:nvPr/>
              </p:nvSpPr>
              <p:spPr>
                <a:xfrm>
                  <a:off x="5495781" y="2663270"/>
                  <a:ext cx="3202654" cy="5474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物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聯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網、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雲端運算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、聯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網通訊</a:t>
                  </a:r>
                  <a:r>
                    <a:rPr lang="zh-TW" altLang="en-US" sz="14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技術、資訊安全、機聯網等</a:t>
                  </a:r>
                  <a:r>
                    <a:rPr lang="zh-TW" altLang="en-US" sz="1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</a:p>
              </p:txBody>
            </p:sp>
          </p:grpSp>
          <p:sp>
            <p:nvSpPr>
              <p:cNvPr id="207" name="矩形 206"/>
              <p:cNvSpPr/>
              <p:nvPr/>
            </p:nvSpPr>
            <p:spPr>
              <a:xfrm>
                <a:off x="5643226" y="4217409"/>
                <a:ext cx="32869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量資料分析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、語意分析等。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08" name="群組 207"/>
              <p:cNvGrpSpPr/>
              <p:nvPr/>
            </p:nvGrpSpPr>
            <p:grpSpPr>
              <a:xfrm>
                <a:off x="249507" y="4088217"/>
                <a:ext cx="3954161" cy="1091580"/>
                <a:chOff x="435188" y="2479880"/>
                <a:chExt cx="4094054" cy="1091580"/>
              </a:xfrm>
            </p:grpSpPr>
            <p:grpSp>
              <p:nvGrpSpPr>
                <p:cNvPr id="209" name="群組 208"/>
                <p:cNvGrpSpPr/>
                <p:nvPr/>
              </p:nvGrpSpPr>
              <p:grpSpPr>
                <a:xfrm>
                  <a:off x="435188" y="2479880"/>
                  <a:ext cx="4094054" cy="754794"/>
                  <a:chOff x="1016230" y="3532768"/>
                  <a:chExt cx="4094054" cy="817388"/>
                </a:xfrm>
              </p:grpSpPr>
              <p:sp>
                <p:nvSpPr>
                  <p:cNvPr id="212" name="Shape 240"/>
                  <p:cNvSpPr/>
                  <p:nvPr/>
                </p:nvSpPr>
                <p:spPr>
                  <a:xfrm flipV="1">
                    <a:off x="4207896" y="4083331"/>
                    <a:ext cx="902388" cy="1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miter lim="400000"/>
                  </a:ln>
                </p:spPr>
                <p:txBody>
                  <a:bodyPr lIns="35719" tIns="35719" rIns="35719" bIns="35719" anchor="ctr"/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2400"/>
                    </a:pPr>
                    <a:endParaRPr kumimoji="0" sz="1687" ker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Light"/>
                    </a:endParaRPr>
                  </a:p>
                </p:txBody>
              </p:sp>
              <p:grpSp>
                <p:nvGrpSpPr>
                  <p:cNvPr id="213" name="群組 212"/>
                  <p:cNvGrpSpPr/>
                  <p:nvPr/>
                </p:nvGrpSpPr>
                <p:grpSpPr>
                  <a:xfrm>
                    <a:off x="1016230" y="3532768"/>
                    <a:ext cx="3293763" cy="817388"/>
                    <a:chOff x="1016230" y="3532768"/>
                    <a:chExt cx="3293763" cy="817388"/>
                  </a:xfrm>
                </p:grpSpPr>
                <p:grpSp>
                  <p:nvGrpSpPr>
                    <p:cNvPr id="214" name="Group 139"/>
                    <p:cNvGrpSpPr/>
                    <p:nvPr/>
                  </p:nvGrpSpPr>
                  <p:grpSpPr>
                    <a:xfrm flipH="1">
                      <a:off x="1016230" y="3532768"/>
                      <a:ext cx="3293763" cy="817388"/>
                      <a:chOff x="0" y="0"/>
                      <a:chExt cx="4684461" cy="1162507"/>
                    </a:xfrm>
                  </p:grpSpPr>
                  <p:grpSp>
                    <p:nvGrpSpPr>
                      <p:cNvPr id="217" name="Group 137"/>
                      <p:cNvGrpSpPr/>
                      <p:nvPr/>
                    </p:nvGrpSpPr>
                    <p:grpSpPr>
                      <a:xfrm>
                        <a:off x="-1" y="-1"/>
                        <a:ext cx="4684463" cy="1162509"/>
                        <a:chOff x="0" y="0"/>
                        <a:chExt cx="4684461" cy="1162507"/>
                      </a:xfrm>
                    </p:grpSpPr>
                    <p:sp>
                      <p:nvSpPr>
                        <p:cNvPr id="219" name="Shape 133"/>
                        <p:cNvSpPr/>
                        <p:nvPr/>
                      </p:nvSpPr>
                      <p:spPr>
                        <a:xfrm>
                          <a:off x="-1" y="-1"/>
                          <a:ext cx="4684463" cy="11625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4" h="21588" extrusionOk="0">
                              <a:moveTo>
                                <a:pt x="3115" y="0"/>
                              </a:moveTo>
                              <a:cubicBezTo>
                                <a:pt x="2274" y="45"/>
                                <a:pt x="1509" y="1225"/>
                                <a:pt x="903" y="3362"/>
                              </a:cubicBezTo>
                              <a:cubicBezTo>
                                <a:pt x="-296" y="7589"/>
                                <a:pt x="-306" y="14304"/>
                                <a:pt x="903" y="18466"/>
                              </a:cubicBezTo>
                              <a:cubicBezTo>
                                <a:pt x="1511" y="20561"/>
                                <a:pt x="2314" y="21600"/>
                                <a:pt x="3115" y="21588"/>
                              </a:cubicBezTo>
                              <a:lnTo>
                                <a:pt x="21294" y="21588"/>
                              </a:lnTo>
                              <a:lnTo>
                                <a:pt x="21294" y="21561"/>
                              </a:lnTo>
                              <a:lnTo>
                                <a:pt x="19214" y="10781"/>
                              </a:lnTo>
                              <a:lnTo>
                                <a:pt x="21294" y="0"/>
                              </a:lnTo>
                              <a:lnTo>
                                <a:pt x="31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BB6A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0" tIns="0" rIns="0" bIns="0" numCol="1" anchor="ctr">
                          <a:noAutofit/>
                        </a:bodyPr>
                        <a:lstStyle/>
                        <a:p>
                          <a:pPr algn="ctr" defTabSz="410751" eaLnBrk="1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 sz="3000">
                              <a:solidFill>
                                <a:srgbClr val="FFFFFF"/>
                              </a:solidFill>
                              <a:latin typeface="Seravek"/>
                              <a:ea typeface="Seravek"/>
                              <a:cs typeface="Seravek"/>
                              <a:sym typeface="Seravek"/>
                            </a:defRPr>
                          </a:pPr>
                          <a:endParaRPr kumimoji="0" sz="2109" kern="0">
                            <a:solidFill>
                              <a:srgbClr val="FFFFFF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  <a:sym typeface="Seravek"/>
                          </a:endParaRPr>
                        </a:p>
                      </p:txBody>
                    </p:sp>
                    <p:grpSp>
                      <p:nvGrpSpPr>
                        <p:cNvPr id="220" name="Group 136"/>
                        <p:cNvGrpSpPr/>
                        <p:nvPr/>
                      </p:nvGrpSpPr>
                      <p:grpSpPr>
                        <a:xfrm>
                          <a:off x="203653" y="212865"/>
                          <a:ext cx="736531" cy="736531"/>
                          <a:chOff x="0" y="0"/>
                          <a:chExt cx="736529" cy="736529"/>
                        </a:xfrm>
                      </p:grpSpPr>
                      <p:sp>
                        <p:nvSpPr>
                          <p:cNvPr id="221" name="Shape 134"/>
                          <p:cNvSpPr/>
                          <p:nvPr/>
                        </p:nvSpPr>
                        <p:spPr>
                          <a:xfrm>
                            <a:off x="0" y="0"/>
                            <a:ext cx="736530" cy="73653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  <p:sp>
                        <p:nvSpPr>
                          <p:cNvPr id="222" name="Shape 135"/>
                          <p:cNvSpPr/>
                          <p:nvPr/>
                        </p:nvSpPr>
                        <p:spPr>
                          <a:xfrm>
                            <a:off x="166371" y="166371"/>
                            <a:ext cx="403788" cy="403788"/>
                          </a:xfrm>
                          <a:prstGeom prst="ellipse">
                            <a:avLst/>
                          </a:prstGeom>
                          <a:solidFill>
                            <a:srgbClr val="FCC564"/>
                          </a:solidFill>
                          <a:ln w="12700" cap="flat">
                            <a:noFill/>
                            <a:miter lim="400000"/>
                          </a:ln>
                          <a:effectLst/>
                        </p:spPr>
                        <p:txBody>
                          <a:bodyPr wrap="square" lIns="0" tIns="0" rIns="0" bIns="0" numCol="1" anchor="ctr">
                            <a:noAutofit/>
                          </a:bodyPr>
                          <a:lstStyle/>
                          <a:p>
                            <a:pPr algn="ctr" defTabSz="410751" eaLnBrk="1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 sz="3000">
                                <a:solidFill>
                                  <a:srgbClr val="FFFFFF"/>
                                </a:solidFill>
                                <a:latin typeface="Seravek"/>
                                <a:ea typeface="Seravek"/>
                                <a:cs typeface="Seravek"/>
                                <a:sym typeface="Seravek"/>
                              </a:defRPr>
                            </a:pPr>
                            <a:endParaRPr kumimoji="0" sz="2109" kern="0">
                              <a:solidFill>
                                <a:srgbClr val="FFFF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  <a:sym typeface="Seravek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8" name="Shape 138"/>
                      <p:cNvSpPr/>
                      <p:nvPr/>
                    </p:nvSpPr>
                    <p:spPr>
                      <a:xfrm>
                        <a:off x="998633" y="17935"/>
                        <a:ext cx="2345603" cy="1126638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15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defRPr>
                        </a:pPr>
                        <a:endParaRPr kumimoji="0" sz="1055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Helvetica Neue Bold Condensed"/>
                        </a:endParaRPr>
                      </a:p>
                    </p:txBody>
                  </p:sp>
                </p:grpSp>
                <p:sp>
                  <p:nvSpPr>
                    <p:cNvPr id="215" name="Shape 187"/>
                    <p:cNvSpPr/>
                    <p:nvPr/>
                  </p:nvSpPr>
                  <p:spPr>
                    <a:xfrm>
                      <a:off x="1800073" y="3689070"/>
                      <a:ext cx="1303242" cy="478078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35719" tIns="35719" rIns="35719" bIns="35719" anchor="ctr">
                      <a:spAutoFit/>
                    </a:bodyPr>
                    <a:lstStyle>
                      <a:lvl1pPr>
                        <a:defRPr>
                          <a:solidFill>
                            <a:srgbClr val="FFFFFF"/>
                          </a:solidFill>
                          <a:latin typeface="HanWangYenLight"/>
                          <a:ea typeface="HanWangYenLight"/>
                          <a:cs typeface="HanWangYenLight"/>
                          <a:sym typeface="HanWangYenLight"/>
                        </a:defRPr>
                      </a:lvl1pPr>
                    </a:lstStyle>
                    <a:p>
                      <a:pPr algn="ctr" defTabSz="410751"/>
                      <a:r>
                        <a:rPr lang="zh-TW" altLang="en-US" sz="2400" b="1" kern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智慧內容</a:t>
                      </a:r>
                      <a:endParaRPr lang="zh-TW" altLang="en-US" sz="2400" b="1" kern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pic>
              <p:nvPicPr>
                <p:cNvPr id="210" name="Picture 24" descr="「ar vr icon」的圖片搜尋結果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3113" y="2517630"/>
                  <a:ext cx="469871" cy="426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1" name="矩形 210"/>
                <p:cNvSpPr/>
                <p:nvPr/>
              </p:nvSpPr>
              <p:spPr>
                <a:xfrm>
                  <a:off x="473510" y="3249448"/>
                  <a:ext cx="3403246" cy="3220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AR</a:t>
                  </a:r>
                  <a:r>
                    <a:rPr lang="zh-TW" altLang="en-US" sz="1400" dirty="0">
                      <a:latin typeface="+mj-lt"/>
                      <a:ea typeface="微軟正黑體" panose="020B0604030504040204" pitchFamily="34" charset="-120"/>
                    </a:rPr>
                    <a:t>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VR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3D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設計、</a:t>
                  </a:r>
                  <a:r>
                    <a:rPr lang="en-US" altLang="zh-TW" sz="1400" dirty="0" smtClean="0">
                      <a:latin typeface="+mj-lt"/>
                      <a:ea typeface="微軟正黑體" panose="020B0604030504040204" pitchFamily="34" charset="-120"/>
                    </a:rPr>
                    <a:t>UI/UX</a:t>
                  </a:r>
                  <a:r>
                    <a:rPr lang="zh-TW" altLang="en-US" sz="1400" dirty="0" smtClean="0">
                      <a:latin typeface="+mj-lt"/>
                      <a:ea typeface="微軟正黑體" panose="020B0604030504040204" pitchFamily="34" charset="-120"/>
                    </a:rPr>
                    <a:t>設計等。</a:t>
                  </a:r>
                  <a:endParaRPr lang="zh-TW" altLang="en-US" sz="1400" dirty="0">
                    <a:latin typeface="+mj-lt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23" name="群組 222"/>
              <p:cNvGrpSpPr/>
              <p:nvPr/>
            </p:nvGrpSpPr>
            <p:grpSpPr>
              <a:xfrm>
                <a:off x="4683234" y="4552529"/>
                <a:ext cx="4100431" cy="754795"/>
                <a:chOff x="3828382" y="2345895"/>
                <a:chExt cx="4245499" cy="817389"/>
              </a:xfrm>
            </p:grpSpPr>
            <p:grpSp>
              <p:nvGrpSpPr>
                <p:cNvPr id="224" name="Group 167"/>
                <p:cNvGrpSpPr/>
                <p:nvPr/>
              </p:nvGrpSpPr>
              <p:grpSpPr>
                <a:xfrm>
                  <a:off x="4780118" y="2345895"/>
                  <a:ext cx="3293763" cy="817389"/>
                  <a:chOff x="0" y="0"/>
                  <a:chExt cx="4684461" cy="1162507"/>
                </a:xfrm>
              </p:grpSpPr>
              <p:grpSp>
                <p:nvGrpSpPr>
                  <p:cNvPr id="227" name="Group 165"/>
                  <p:cNvGrpSpPr/>
                  <p:nvPr/>
                </p:nvGrpSpPr>
                <p:grpSpPr>
                  <a:xfrm>
                    <a:off x="0" y="-1"/>
                    <a:ext cx="4684462" cy="1162509"/>
                    <a:chOff x="0" y="0"/>
                    <a:chExt cx="4684461" cy="1162507"/>
                  </a:xfrm>
                </p:grpSpPr>
                <p:sp>
                  <p:nvSpPr>
                    <p:cNvPr id="229" name="Shape 161"/>
                    <p:cNvSpPr/>
                    <p:nvPr/>
                  </p:nvSpPr>
                  <p:spPr>
                    <a:xfrm>
                      <a:off x="0" y="-1"/>
                      <a:ext cx="4684462" cy="11625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588" extrusionOk="0">
                          <a:moveTo>
                            <a:pt x="3115" y="0"/>
                          </a:moveTo>
                          <a:cubicBezTo>
                            <a:pt x="2274" y="45"/>
                            <a:pt x="1509" y="1225"/>
                            <a:pt x="903" y="3362"/>
                          </a:cubicBezTo>
                          <a:cubicBezTo>
                            <a:pt x="-296" y="7589"/>
                            <a:pt x="-306" y="14304"/>
                            <a:pt x="903" y="18466"/>
                          </a:cubicBezTo>
                          <a:cubicBezTo>
                            <a:pt x="1511" y="20561"/>
                            <a:pt x="2314" y="21600"/>
                            <a:pt x="3115" y="21588"/>
                          </a:cubicBezTo>
                          <a:lnTo>
                            <a:pt x="21294" y="21588"/>
                          </a:lnTo>
                          <a:lnTo>
                            <a:pt x="21294" y="21561"/>
                          </a:lnTo>
                          <a:lnTo>
                            <a:pt x="19214" y="10781"/>
                          </a:lnTo>
                          <a:lnTo>
                            <a:pt x="21294" y="0"/>
                          </a:lnTo>
                          <a:lnTo>
                            <a:pt x="3115" y="0"/>
                          </a:lnTo>
                          <a:close/>
                        </a:path>
                      </a:pathLst>
                    </a:custGeom>
                    <a:solidFill>
                      <a:srgbClr val="4BB6A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ctr" defTabSz="410751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000">
                          <a:solidFill>
                            <a:srgbClr val="FFFFFF"/>
                          </a:solidFill>
                          <a:latin typeface="Seravek"/>
                          <a:ea typeface="Seravek"/>
                          <a:cs typeface="Seravek"/>
                          <a:sym typeface="Seravek"/>
                        </a:defRPr>
                      </a:pPr>
                      <a:endParaRPr kumimoji="0" sz="2109" kern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Seravek"/>
                      </a:endParaRPr>
                    </a:p>
                  </p:txBody>
                </p:sp>
                <p:grpSp>
                  <p:nvGrpSpPr>
                    <p:cNvPr id="230" name="Group 164"/>
                    <p:cNvGrpSpPr/>
                    <p:nvPr/>
                  </p:nvGrpSpPr>
                  <p:grpSpPr>
                    <a:xfrm>
                      <a:off x="203653" y="212865"/>
                      <a:ext cx="736531" cy="736531"/>
                      <a:chOff x="0" y="0"/>
                      <a:chExt cx="736529" cy="736529"/>
                    </a:xfrm>
                  </p:grpSpPr>
                  <p:sp>
                    <p:nvSpPr>
                      <p:cNvPr id="231" name="Shape 162"/>
                      <p:cNvSpPr/>
                      <p:nvPr/>
                    </p:nvSpPr>
                    <p:spPr>
                      <a:xfrm>
                        <a:off x="0" y="0"/>
                        <a:ext cx="736530" cy="73653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  <p:sp>
                    <p:nvSpPr>
                      <p:cNvPr id="232" name="Shape 163"/>
                      <p:cNvSpPr/>
                      <p:nvPr/>
                    </p:nvSpPr>
                    <p:spPr>
                      <a:xfrm>
                        <a:off x="166371" y="166371"/>
                        <a:ext cx="403788" cy="403788"/>
                      </a:xfrm>
                      <a:prstGeom prst="ellipse">
                        <a:avLst/>
                      </a:prstGeom>
                      <a:solidFill>
                        <a:srgbClr val="FCC564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ctr" defTabSz="410751" eaLnBrk="1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 sz="3000">
                            <a:solidFill>
                              <a:srgbClr val="FFFFFF"/>
                            </a:solidFill>
                            <a:latin typeface="Seravek"/>
                            <a:ea typeface="Seravek"/>
                            <a:cs typeface="Seravek"/>
                            <a:sym typeface="Seravek"/>
                          </a:defRPr>
                        </a:pPr>
                        <a:endParaRPr kumimoji="0" sz="2109" ker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Seravek"/>
                        </a:endParaRPr>
                      </a:p>
                    </p:txBody>
                  </p:sp>
                </p:grpSp>
              </p:grpSp>
              <p:sp>
                <p:nvSpPr>
                  <p:cNvPr id="228" name="Shape 166"/>
                  <p:cNvSpPr/>
                  <p:nvPr/>
                </p:nvSpPr>
                <p:spPr>
                  <a:xfrm>
                    <a:off x="998633" y="17935"/>
                    <a:ext cx="2345603" cy="11266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ctr" defTabSz="410751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1500">
                        <a:solidFill>
                          <a:srgbClr val="FFFFFF"/>
                        </a:solidFill>
                        <a:latin typeface="Helvetica Neue Bold Condensed"/>
                        <a:ea typeface="Helvetica Neue Bold Condensed"/>
                        <a:cs typeface="Helvetica Neue Bold Condensed"/>
                        <a:sym typeface="Helvetica Neue Bold Condensed"/>
                      </a:defRPr>
                    </a:pPr>
                    <a:endParaRPr kumimoji="0" sz="1055" kern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  <a:sym typeface="Helvetica Neue Bold Condensed"/>
                    </a:endParaRPr>
                  </a:p>
                </p:txBody>
              </p:sp>
            </p:grpSp>
            <p:sp>
              <p:nvSpPr>
                <p:cNvPr id="225" name="Shape 188"/>
                <p:cNvSpPr/>
                <p:nvPr/>
              </p:nvSpPr>
              <p:spPr>
                <a:xfrm>
                  <a:off x="5897620" y="2534857"/>
                  <a:ext cx="1303242" cy="47807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>
                    <a:defRPr>
                      <a:solidFill>
                        <a:srgbClr val="FFFFFF"/>
                      </a:solidFill>
                      <a:latin typeface="HanWangYenLight"/>
                      <a:ea typeface="HanWangYenLight"/>
                      <a:cs typeface="HanWangYenLight"/>
                      <a:sym typeface="HanWangYenLight"/>
                    </a:defRPr>
                  </a:lvl1pPr>
                </a:lstStyle>
                <a:p>
                  <a:pPr algn="ctr" defTabSz="410751"/>
                  <a:r>
                    <a:rPr lang="zh-TW" altLang="en-US" sz="2400" b="1" kern="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人工智慧</a:t>
                  </a:r>
                </a:p>
              </p:txBody>
            </p:sp>
            <p:sp>
              <p:nvSpPr>
                <p:cNvPr id="226" name="Shape 240"/>
                <p:cNvSpPr/>
                <p:nvPr/>
              </p:nvSpPr>
              <p:spPr>
                <a:xfrm>
                  <a:off x="3828382" y="2874194"/>
                  <a:ext cx="1008000" cy="1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51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kumimoji="0" sz="1687" ker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</p:grpSp>
          <p:pic>
            <p:nvPicPr>
              <p:cNvPr id="234" name="Picture 2" descr="「人工智慧」的圖片搜尋結果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137" y="4521310"/>
                <a:ext cx="683644" cy="514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矩形 83"/>
              <p:cNvSpPr/>
              <p:nvPr/>
            </p:nvSpPr>
            <p:spPr>
              <a:xfrm>
                <a:off x="5633146" y="5293556"/>
                <a:ext cx="328695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深度學習、機器學習</a:t>
                </a: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</a:p>
            </p:txBody>
          </p:sp>
        </p:grpSp>
      </p:grpSp>
      <p:sp>
        <p:nvSpPr>
          <p:cNvPr id="86" name="矩形 85"/>
          <p:cNvSpPr/>
          <p:nvPr/>
        </p:nvSpPr>
        <p:spPr>
          <a:xfrm>
            <a:off x="371619" y="395605"/>
            <a:ext cx="8642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21731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字方塊 87"/>
          <p:cNvSpPr txBox="1"/>
          <p:nvPr/>
        </p:nvSpPr>
        <p:spPr>
          <a:xfrm>
            <a:off x="453498" y="120533"/>
            <a:ext cx="829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、推動模式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9322" y="1124744"/>
            <a:ext cx="8844498" cy="5648291"/>
            <a:chOff x="159322" y="820270"/>
            <a:chExt cx="8911185" cy="5676784"/>
          </a:xfrm>
        </p:grpSpPr>
        <p:sp>
          <p:nvSpPr>
            <p:cNvPr id="55" name="五邊形 54"/>
            <p:cNvSpPr/>
            <p:nvPr/>
          </p:nvSpPr>
          <p:spPr>
            <a:xfrm>
              <a:off x="159322" y="828073"/>
              <a:ext cx="2966667" cy="518902"/>
            </a:xfrm>
            <a:prstGeom prst="homePlat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階段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I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: 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學研</a:t>
              </a:r>
              <a:endParaRPr lang="en-US" altLang="zh-TW" sz="1400" dirty="0" smtClean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甄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選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: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 </a:t>
              </a:r>
              <a:r>
                <a:rPr lang="zh-TW" altLang="en-US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學校推薦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創業團隊擇優</a:t>
              </a:r>
              <a:endParaRPr lang="zh-TW" altLang="en-US" sz="20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6" name="＞形箭號 55"/>
            <p:cNvSpPr/>
            <p:nvPr/>
          </p:nvSpPr>
          <p:spPr>
            <a:xfrm>
              <a:off x="3055276" y="828849"/>
              <a:ext cx="3213364" cy="511467"/>
            </a:xfrm>
            <a:prstGeom prst="chevr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階段</a:t>
              </a:r>
              <a:r>
                <a:rPr lang="en-US" altLang="zh-TW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II</a:t>
              </a:r>
              <a:r>
                <a:rPr lang="en-US" altLang="zh-TW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: 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產學研</a:t>
              </a:r>
              <a:endParaRPr lang="en-US" altLang="zh-TW" sz="1400" dirty="0" smtClean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精進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: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6 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個月實務專題培育</a:t>
              </a:r>
              <a:endParaRPr lang="zh-TW" altLang="en-US" sz="14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7" name="＞形箭號 56"/>
            <p:cNvSpPr/>
            <p:nvPr/>
          </p:nvSpPr>
          <p:spPr>
            <a:xfrm>
              <a:off x="6206316" y="820270"/>
              <a:ext cx="2824562" cy="511467"/>
            </a:xfrm>
            <a:prstGeom prst="chevr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階段</a:t>
              </a:r>
              <a:r>
                <a:rPr lang="en-US" altLang="zh-TW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III</a:t>
              </a:r>
              <a:r>
                <a:rPr lang="en-US" altLang="zh-TW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: 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產研</a:t>
              </a:r>
              <a:endParaRPr lang="en-US" altLang="zh-TW" sz="1400" dirty="0" smtClean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 algn="ctr">
                <a:spcBef>
                  <a:spcPts val="300"/>
                </a:spcBef>
              </a:pP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媒</a:t>
              </a:r>
              <a:r>
                <a:rPr lang="zh-TW" altLang="en-US" sz="1400" dirty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合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: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 適才適所媒合</a:t>
              </a:r>
              <a:endParaRPr lang="zh-TW" altLang="en-US" sz="14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36704" y="1473190"/>
              <a:ext cx="8733803" cy="2626719"/>
              <a:chOff x="336704" y="1352168"/>
              <a:chExt cx="8733803" cy="2226181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6276130" y="1445514"/>
                <a:ext cx="2683115" cy="211705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336704" y="1461297"/>
                <a:ext cx="2591885" cy="211705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3017217" y="1352168"/>
                <a:ext cx="3215684" cy="2074103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+mj-lt"/>
                </a:endParaRPr>
              </a:p>
            </p:txBody>
          </p:sp>
          <p:sp>
            <p:nvSpPr>
              <p:cNvPr id="9" name="向左箭號 8"/>
              <p:cNvSpPr/>
              <p:nvPr/>
            </p:nvSpPr>
            <p:spPr>
              <a:xfrm rot="10800000">
                <a:off x="1977478" y="2146063"/>
                <a:ext cx="2143142" cy="529263"/>
              </a:xfrm>
              <a:prstGeom prst="leftArrow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graphicFrame>
            <p:nvGraphicFramePr>
              <p:cNvPr id="10" name="物件 9"/>
              <p:cNvGraphicFramePr>
                <a:graphicFrameLocks/>
              </p:cNvGraphicFramePr>
              <p:nvPr>
                <p:extLst/>
              </p:nvPr>
            </p:nvGraphicFramePr>
            <p:xfrm>
              <a:off x="8120370" y="2064666"/>
              <a:ext cx="768968" cy="4296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4" name="Clip" r:id="rId3" imgW="4047448" imgH="2534013" progId="">
                      <p:embed/>
                    </p:oleObj>
                  </mc:Choice>
                  <mc:Fallback>
                    <p:oleObj name="Clip" r:id="rId3" imgW="4047448" imgH="2534013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0370" y="2064666"/>
                            <a:ext cx="768968" cy="4296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文字方塊 10"/>
              <p:cNvSpPr txBox="1"/>
              <p:nvPr/>
            </p:nvSpPr>
            <p:spPr>
              <a:xfrm>
                <a:off x="1017498" y="1479684"/>
                <a:ext cx="1005403" cy="28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大學校院</a:t>
                </a:r>
                <a:endParaRPr lang="zh-TW" altLang="en-US" sz="1600" b="1" dirty="0"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634994" y="1468684"/>
                <a:ext cx="1931971" cy="28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實務研習單位</a:t>
                </a:r>
                <a:r>
                  <a:rPr lang="en-US" altLang="zh-TW" sz="1600" b="1" dirty="0" smtClean="0"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企業</a:t>
                </a:r>
                <a:endParaRPr lang="zh-TW" altLang="en-US" sz="1600" b="1" dirty="0"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591596" y="1811002"/>
                <a:ext cx="377028" cy="1205829"/>
              </a:xfrm>
              <a:prstGeom prst="roundRect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zh-TW" altLang="en-US" dirty="0">
                  <a:latin typeface="+mj-lt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525144" y="2026607"/>
                <a:ext cx="496929" cy="70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200" b="1" dirty="0" smtClean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數位經濟</a:t>
                </a:r>
                <a:endParaRPr lang="en-US" altLang="zh-TW" sz="1200" b="1" dirty="0" smtClean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200" b="1" dirty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相關學程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242183" y="2302770"/>
                <a:ext cx="1438214" cy="221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課程規劃</a:t>
                </a:r>
                <a:r>
                  <a:rPr lang="en-US" altLang="zh-TW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業師</a:t>
                </a:r>
                <a:r>
                  <a:rPr lang="en-US" altLang="zh-TW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專題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2031919" y="2636590"/>
                <a:ext cx="754570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實習學分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985529" y="1811819"/>
                <a:ext cx="982298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MOOCs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證書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向左箭號 19"/>
              <p:cNvSpPr/>
              <p:nvPr/>
            </p:nvSpPr>
            <p:spPr>
              <a:xfrm rot="10800000">
                <a:off x="5035295" y="2146596"/>
                <a:ext cx="2202045" cy="529263"/>
              </a:xfrm>
              <a:prstGeom prst="leftArrow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4135716" y="2146064"/>
                <a:ext cx="978687" cy="529263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163463" y="2300788"/>
                <a:ext cx="1969117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產學媒合</a:t>
                </a:r>
                <a:r>
                  <a:rPr lang="en-US" altLang="zh-TW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專業人才</a:t>
                </a:r>
                <a:r>
                  <a:rPr lang="en-US" altLang="zh-TW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經費補助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219550" y="1489290"/>
                <a:ext cx="2850957" cy="28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實務研習單位</a:t>
                </a:r>
                <a:r>
                  <a:rPr lang="en-US" altLang="zh-TW" sz="1600" b="1" dirty="0" smtClean="0"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企業</a:t>
                </a:r>
                <a:r>
                  <a:rPr lang="en-US" altLang="zh-TW" sz="1600" b="1" dirty="0" smtClean="0">
                    <a:latin typeface="+mj-lt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b="1" dirty="0" smtClean="0">
                    <a:latin typeface="+mj-lt"/>
                    <a:ea typeface="微軟正黑體" panose="020B0604030504040204" pitchFamily="34" charset="-120"/>
                  </a:rPr>
                  <a:t>新創公司</a:t>
                </a:r>
                <a:endParaRPr lang="zh-TW" altLang="en-US" sz="1600" b="1" dirty="0">
                  <a:latin typeface="+mj-lt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" name="Group 285"/>
              <p:cNvGrpSpPr/>
              <p:nvPr/>
            </p:nvGrpSpPr>
            <p:grpSpPr>
              <a:xfrm>
                <a:off x="4415341" y="1707390"/>
                <a:ext cx="371755" cy="769463"/>
                <a:chOff x="0" y="0"/>
                <a:chExt cx="1491717" cy="3797297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5" name="Shape 275"/>
                <p:cNvSpPr/>
                <p:nvPr/>
              </p:nvSpPr>
              <p:spPr>
                <a:xfrm>
                  <a:off x="350537" y="3417171"/>
                  <a:ext cx="789677" cy="3801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900" y="11301"/>
                      </a:moveTo>
                      <a:lnTo>
                        <a:pt x="9900" y="0"/>
                      </a:lnTo>
                      <a:lnTo>
                        <a:pt x="0" y="0"/>
                      </a:lnTo>
                      <a:lnTo>
                        <a:pt x="0" y="11301"/>
                      </a:lnTo>
                      <a:lnTo>
                        <a:pt x="0" y="11301"/>
                      </a:lnTo>
                      <a:cubicBezTo>
                        <a:pt x="0" y="16992"/>
                        <a:pt x="2216" y="21600"/>
                        <a:pt x="4949" y="21600"/>
                      </a:cubicBezTo>
                      <a:cubicBezTo>
                        <a:pt x="7684" y="21600"/>
                        <a:pt x="9900" y="16992"/>
                        <a:pt x="9900" y="11301"/>
                      </a:cubicBezTo>
                      <a:close/>
                      <a:moveTo>
                        <a:pt x="16650" y="21600"/>
                      </a:moveTo>
                      <a:cubicBezTo>
                        <a:pt x="13916" y="21600"/>
                        <a:pt x="11700" y="16992"/>
                        <a:pt x="11700" y="11301"/>
                      </a:cubicBezTo>
                      <a:lnTo>
                        <a:pt x="11700" y="0"/>
                      </a:lnTo>
                      <a:lnTo>
                        <a:pt x="21600" y="0"/>
                      </a:lnTo>
                      <a:lnTo>
                        <a:pt x="21600" y="11301"/>
                      </a:lnTo>
                      <a:lnTo>
                        <a:pt x="21600" y="11301"/>
                      </a:lnTo>
                      <a:cubicBezTo>
                        <a:pt x="21600" y="16992"/>
                        <a:pt x="19384" y="21600"/>
                        <a:pt x="16650" y="21600"/>
                      </a:cubicBezTo>
                      <a:close/>
                    </a:path>
                  </a:pathLst>
                </a:custGeom>
                <a:solidFill>
                  <a:srgbClr val="F852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Shape 276"/>
                <p:cNvSpPr/>
                <p:nvPr/>
              </p:nvSpPr>
              <p:spPr>
                <a:xfrm>
                  <a:off x="349613" y="3036161"/>
                  <a:ext cx="791525" cy="381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1700" y="0"/>
                      </a:lnTo>
                      <a:lnTo>
                        <a:pt x="117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9900" y="0"/>
                      </a:lnTo>
                      <a:lnTo>
                        <a:pt x="9900" y="21600"/>
                      </a:lnTo>
                      <a:cubicBezTo>
                        <a:pt x="99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F852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Shape 277"/>
                <p:cNvSpPr/>
                <p:nvPr/>
              </p:nvSpPr>
              <p:spPr>
                <a:xfrm>
                  <a:off x="349613" y="2655148"/>
                  <a:ext cx="791525" cy="381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900" y="21600"/>
                      </a:moveTo>
                      <a:lnTo>
                        <a:pt x="99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ubicBezTo>
                        <a:pt x="0" y="21600"/>
                        <a:pt x="9900" y="21600"/>
                        <a:pt x="9900" y="21600"/>
                      </a:cubicBezTo>
                      <a:close/>
                      <a:moveTo>
                        <a:pt x="21600" y="21600"/>
                      </a:moveTo>
                      <a:lnTo>
                        <a:pt x="11700" y="21600"/>
                      </a:lnTo>
                      <a:lnTo>
                        <a:pt x="11700" y="0"/>
                      </a:lnTo>
                      <a:lnTo>
                        <a:pt x="21600" y="0"/>
                      </a:ln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852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Shape 278"/>
                <p:cNvSpPr/>
                <p:nvPr/>
              </p:nvSpPr>
              <p:spPr>
                <a:xfrm>
                  <a:off x="350537" y="2276420"/>
                  <a:ext cx="789677" cy="3801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9900" y="21600"/>
                      </a:lnTo>
                      <a:lnTo>
                        <a:pt x="9900" y="3373"/>
                      </a:lnTo>
                      <a:lnTo>
                        <a:pt x="11700" y="3373"/>
                      </a:lnTo>
                      <a:lnTo>
                        <a:pt x="11700" y="21600"/>
                      </a:lnTo>
                      <a:cubicBezTo>
                        <a:pt x="117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852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Shape 279"/>
                <p:cNvSpPr/>
                <p:nvPr/>
              </p:nvSpPr>
              <p:spPr>
                <a:xfrm>
                  <a:off x="1176" y="1895409"/>
                  <a:ext cx="1489366" cy="380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81" y="0"/>
                      </a:moveTo>
                      <a:lnTo>
                        <a:pt x="17481" y="8723"/>
                      </a:lnTo>
                      <a:cubicBezTo>
                        <a:pt x="17481" y="13190"/>
                        <a:pt x="18403" y="16806"/>
                        <a:pt x="19541" y="16806"/>
                      </a:cubicBezTo>
                      <a:cubicBezTo>
                        <a:pt x="20678" y="16806"/>
                        <a:pt x="21600" y="13190"/>
                        <a:pt x="21600" y="8723"/>
                      </a:cubicBezTo>
                      <a:lnTo>
                        <a:pt x="21600" y="0"/>
                      </a:lnTo>
                      <a:cubicBezTo>
                        <a:pt x="21600" y="0"/>
                        <a:pt x="17481" y="0"/>
                        <a:pt x="17481" y="0"/>
                      </a:cubicBezTo>
                      <a:close/>
                      <a:moveTo>
                        <a:pt x="16526" y="0"/>
                      </a:moveTo>
                      <a:lnTo>
                        <a:pt x="5074" y="0"/>
                      </a:lnTo>
                      <a:lnTo>
                        <a:pt x="5074" y="21600"/>
                      </a:lnTo>
                      <a:lnTo>
                        <a:pt x="16526" y="21600"/>
                      </a:lnTo>
                      <a:cubicBezTo>
                        <a:pt x="16526" y="21600"/>
                        <a:pt x="16526" y="0"/>
                        <a:pt x="16526" y="0"/>
                      </a:cubicBezTo>
                      <a:close/>
                      <a:moveTo>
                        <a:pt x="0" y="8723"/>
                      </a:moveTo>
                      <a:cubicBezTo>
                        <a:pt x="0" y="8719"/>
                        <a:pt x="0" y="8719"/>
                        <a:pt x="0" y="8716"/>
                      </a:cubicBezTo>
                      <a:lnTo>
                        <a:pt x="0" y="0"/>
                      </a:lnTo>
                      <a:lnTo>
                        <a:pt x="4119" y="0"/>
                      </a:lnTo>
                      <a:lnTo>
                        <a:pt x="4119" y="8723"/>
                      </a:lnTo>
                      <a:lnTo>
                        <a:pt x="4118" y="8723"/>
                      </a:lnTo>
                      <a:cubicBezTo>
                        <a:pt x="4118" y="13190"/>
                        <a:pt x="3197" y="16806"/>
                        <a:pt x="2059" y="16806"/>
                      </a:cubicBezTo>
                      <a:cubicBezTo>
                        <a:pt x="922" y="16806"/>
                        <a:pt x="0" y="13190"/>
                        <a:pt x="0" y="8723"/>
                      </a:cubicBezTo>
                      <a:close/>
                    </a:path>
                  </a:pathLst>
                </a:custGeom>
                <a:solidFill>
                  <a:srgbClr val="F852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Shape 280"/>
                <p:cNvSpPr/>
                <p:nvPr/>
              </p:nvSpPr>
              <p:spPr>
                <a:xfrm>
                  <a:off x="0" y="1514394"/>
                  <a:ext cx="1491718" cy="381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19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119" y="21600"/>
                      </a:lnTo>
                      <a:cubicBezTo>
                        <a:pt x="4119" y="21600"/>
                        <a:pt x="4119" y="0"/>
                        <a:pt x="4119" y="0"/>
                      </a:cubicBezTo>
                      <a:close/>
                      <a:moveTo>
                        <a:pt x="21600" y="0"/>
                      </a:moveTo>
                      <a:lnTo>
                        <a:pt x="17481" y="0"/>
                      </a:lnTo>
                      <a:lnTo>
                        <a:pt x="17481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16526" y="21600"/>
                      </a:moveTo>
                      <a:lnTo>
                        <a:pt x="5074" y="21600"/>
                      </a:lnTo>
                      <a:lnTo>
                        <a:pt x="5074" y="0"/>
                      </a:lnTo>
                      <a:lnTo>
                        <a:pt x="16526" y="0"/>
                      </a:lnTo>
                      <a:cubicBezTo>
                        <a:pt x="16526" y="0"/>
                        <a:pt x="16526" y="21600"/>
                        <a:pt x="16526" y="21600"/>
                      </a:cubicBezTo>
                      <a:close/>
                    </a:path>
                  </a:pathLst>
                </a:custGeom>
                <a:solidFill>
                  <a:srgbClr val="73BAEC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812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Shape 281"/>
                <p:cNvSpPr/>
                <p:nvPr/>
              </p:nvSpPr>
              <p:spPr>
                <a:xfrm>
                  <a:off x="1176" y="1135669"/>
                  <a:ext cx="1489366" cy="380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526" y="0"/>
                      </a:moveTo>
                      <a:lnTo>
                        <a:pt x="5074" y="0"/>
                      </a:lnTo>
                      <a:lnTo>
                        <a:pt x="5074" y="21600"/>
                      </a:lnTo>
                      <a:lnTo>
                        <a:pt x="16526" y="21600"/>
                      </a:lnTo>
                      <a:cubicBezTo>
                        <a:pt x="16526" y="21600"/>
                        <a:pt x="16526" y="0"/>
                        <a:pt x="16526" y="0"/>
                      </a:cubicBezTo>
                      <a:close/>
                      <a:moveTo>
                        <a:pt x="21600" y="0"/>
                      </a:moveTo>
                      <a:lnTo>
                        <a:pt x="17481" y="0"/>
                      </a:lnTo>
                      <a:lnTo>
                        <a:pt x="17481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4119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4119" y="0"/>
                      </a:lnTo>
                      <a:cubicBezTo>
                        <a:pt x="4119" y="0"/>
                        <a:pt x="4119" y="21600"/>
                        <a:pt x="4119" y="21600"/>
                      </a:cubicBezTo>
                      <a:close/>
                    </a:path>
                  </a:pathLst>
                </a:custGeom>
                <a:solidFill>
                  <a:srgbClr val="73BAEC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812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Shape 282"/>
                <p:cNvSpPr/>
                <p:nvPr/>
              </p:nvSpPr>
              <p:spPr>
                <a:xfrm>
                  <a:off x="1176" y="754655"/>
                  <a:ext cx="1489366" cy="3801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895"/>
                      </a:moveTo>
                      <a:lnTo>
                        <a:pt x="0" y="21600"/>
                      </a:lnTo>
                      <a:lnTo>
                        <a:pt x="4119" y="21600"/>
                      </a:lnTo>
                      <a:lnTo>
                        <a:pt x="4119" y="18895"/>
                      </a:lnTo>
                      <a:lnTo>
                        <a:pt x="5074" y="18895"/>
                      </a:lnTo>
                      <a:lnTo>
                        <a:pt x="5074" y="21600"/>
                      </a:lnTo>
                      <a:lnTo>
                        <a:pt x="16526" y="21600"/>
                      </a:lnTo>
                      <a:lnTo>
                        <a:pt x="16526" y="18895"/>
                      </a:lnTo>
                      <a:lnTo>
                        <a:pt x="17481" y="18895"/>
                      </a:lnTo>
                      <a:lnTo>
                        <a:pt x="17481" y="21600"/>
                      </a:lnTo>
                      <a:lnTo>
                        <a:pt x="21600" y="21600"/>
                      </a:lnTo>
                      <a:lnTo>
                        <a:pt x="21600" y="18895"/>
                      </a:lnTo>
                      <a:cubicBezTo>
                        <a:pt x="21600" y="11156"/>
                        <a:pt x="20648" y="4308"/>
                        <a:pt x="19183" y="0"/>
                      </a:cubicBezTo>
                      <a:lnTo>
                        <a:pt x="2417" y="0"/>
                      </a:lnTo>
                      <a:cubicBezTo>
                        <a:pt x="952" y="4308"/>
                        <a:pt x="0" y="11156"/>
                        <a:pt x="0" y="18895"/>
                      </a:cubicBezTo>
                      <a:close/>
                    </a:path>
                  </a:pathLst>
                </a:custGeom>
                <a:solidFill>
                  <a:srgbClr val="C1D0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Shape 283"/>
                <p:cNvSpPr/>
                <p:nvPr/>
              </p:nvSpPr>
              <p:spPr>
                <a:xfrm>
                  <a:off x="169387" y="373642"/>
                  <a:ext cx="1155991" cy="380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1" y="13331"/>
                      </a:moveTo>
                      <a:cubicBezTo>
                        <a:pt x="13468" y="13331"/>
                        <a:pt x="15724" y="7648"/>
                        <a:pt x="16334" y="0"/>
                      </a:cubicBezTo>
                      <a:lnTo>
                        <a:pt x="5207" y="0"/>
                      </a:lnTo>
                      <a:cubicBezTo>
                        <a:pt x="5817" y="7648"/>
                        <a:pt x="8073" y="13331"/>
                        <a:pt x="10771" y="13331"/>
                      </a:cubicBezTo>
                      <a:close/>
                      <a:moveTo>
                        <a:pt x="4638" y="16875"/>
                      </a:moveTo>
                      <a:lnTo>
                        <a:pt x="16962" y="16875"/>
                      </a:lnTo>
                      <a:cubicBezTo>
                        <a:pt x="18704" y="16875"/>
                        <a:pt x="20306" y="18646"/>
                        <a:pt x="21600" y="21600"/>
                      </a:cubicBezTo>
                      <a:lnTo>
                        <a:pt x="0" y="21600"/>
                      </a:lnTo>
                      <a:cubicBezTo>
                        <a:pt x="1294" y="18646"/>
                        <a:pt x="2896" y="16875"/>
                        <a:pt x="4638" y="16875"/>
                      </a:cubicBezTo>
                      <a:close/>
                    </a:path>
                  </a:pathLst>
                </a:custGeom>
                <a:solidFill>
                  <a:srgbClr val="C1D0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Shape 284"/>
                <p:cNvSpPr/>
                <p:nvPr/>
              </p:nvSpPr>
              <p:spPr>
                <a:xfrm>
                  <a:off x="438321" y="0"/>
                  <a:ext cx="613531" cy="380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35" y="0"/>
                        <a:pt x="0" y="7818"/>
                        <a:pt x="0" y="17466"/>
                      </a:cubicBezTo>
                      <a:cubicBezTo>
                        <a:pt x="0" y="18893"/>
                        <a:pt x="117" y="20271"/>
                        <a:pt x="317" y="21600"/>
                      </a:cubicBezTo>
                      <a:lnTo>
                        <a:pt x="21283" y="21600"/>
                      </a:lnTo>
                      <a:cubicBezTo>
                        <a:pt x="21483" y="20271"/>
                        <a:pt x="21600" y="18893"/>
                        <a:pt x="21600" y="17466"/>
                      </a:cubicBezTo>
                      <a:cubicBezTo>
                        <a:pt x="21600" y="7818"/>
                        <a:pt x="16765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C1D0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109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5" name="Picture 9" descr="「大學畢業生」的圖片搜尋結果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605" y="1872494"/>
                <a:ext cx="869401" cy="57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9" descr="「大學畢業生」的圖片搜尋結果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605" y="2447011"/>
                <a:ext cx="878621" cy="57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37" name="物件 36"/>
              <p:cNvGraphicFramePr>
                <a:graphicFrameLocks/>
              </p:cNvGraphicFramePr>
              <p:nvPr>
                <p:extLst/>
              </p:nvPr>
            </p:nvGraphicFramePr>
            <p:xfrm>
              <a:off x="8114680" y="2698258"/>
              <a:ext cx="703758" cy="4099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5" name="Clip" r:id="rId6" imgW="4047448" imgH="2534013" progId="">
                      <p:embed/>
                    </p:oleObj>
                  </mc:Choice>
                  <mc:Fallback>
                    <p:oleObj name="Clip" r:id="rId6" imgW="4047448" imgH="2534013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14680" y="2698258"/>
                            <a:ext cx="703758" cy="4099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圓角矩形 37"/>
              <p:cNvSpPr/>
              <p:nvPr/>
            </p:nvSpPr>
            <p:spPr>
              <a:xfrm>
                <a:off x="7281496" y="1913949"/>
                <a:ext cx="699062" cy="1205829"/>
              </a:xfrm>
              <a:prstGeom prst="roundRect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zh-TW" altLang="en-US" dirty="0">
                  <a:latin typeface="+mj-lt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7230917" y="2284043"/>
                <a:ext cx="800220" cy="391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algn="ctr">
                  <a:defRPr sz="1100" b="1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sz="1200" dirty="0">
                    <a:latin typeface="+mj-lt"/>
                  </a:rPr>
                  <a:t>數位經濟</a:t>
                </a:r>
                <a:endParaRPr lang="en-US" altLang="zh-TW" sz="1200" dirty="0">
                  <a:latin typeface="+mj-lt"/>
                </a:endParaRPr>
              </a:p>
              <a:p>
                <a:r>
                  <a:rPr lang="zh-TW" altLang="en-US" sz="1200" dirty="0">
                    <a:latin typeface="+mj-lt"/>
                  </a:rPr>
                  <a:t>相關工作</a:t>
                </a: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6317607" y="2674011"/>
                <a:ext cx="754570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實習職缺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6317607" y="1931996"/>
                <a:ext cx="754570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實務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人才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341541" y="3220113"/>
                <a:ext cx="2602232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200" b="1" dirty="0" smtClean="0">
                    <a:solidFill>
                      <a:srgbClr val="0070C0"/>
                    </a:solidFill>
                    <a:latin typeface="+mj-lt"/>
                    <a:ea typeface="微軟正黑體" panose="020B0604030504040204" pitchFamily="34" charset="-120"/>
                  </a:rPr>
                  <a:t>培育對象 </a:t>
                </a:r>
                <a:r>
                  <a:rPr lang="en-US" altLang="zh-TW" sz="1200" b="1" dirty="0" smtClean="0">
                    <a:solidFill>
                      <a:srgbClr val="0070C0"/>
                    </a:solidFill>
                    <a:latin typeface="+mj-lt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200" b="1" dirty="0" smtClean="0">
                    <a:solidFill>
                      <a:srgbClr val="0070C0"/>
                    </a:solidFill>
                    <a:latin typeface="+mj-lt"/>
                    <a:ea typeface="微軟正黑體" panose="020B0604030504040204" pitchFamily="34" charset="-120"/>
                  </a:rPr>
                  <a:t>大三以上及碩士班在學生</a:t>
                </a:r>
                <a:endParaRPr lang="zh-TW" altLang="en-US" sz="1200" b="1" dirty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3434927" y="1849605"/>
                <a:ext cx="746494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rgbClr val="FF0000"/>
                    </a:solidFill>
                    <a:latin typeface="+mj-lt"/>
                    <a:ea typeface="微軟正黑體" panose="020B0604030504040204" pitchFamily="34" charset="-120"/>
                  </a:rPr>
                  <a:t>MOOCs</a:t>
                </a:r>
                <a:endParaRPr lang="zh-TW" altLang="en-US" sz="1200" b="1" dirty="0">
                  <a:solidFill>
                    <a:srgbClr val="FF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353455" y="2799168"/>
                <a:ext cx="806253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 smtClean="0">
                    <a:solidFill>
                      <a:schemeClr val="accent6"/>
                    </a:solidFill>
                    <a:latin typeface="+mj-lt"/>
                    <a:ea typeface="微軟正黑體" panose="020B0604030504040204" pitchFamily="34" charset="-120"/>
                  </a:rPr>
                  <a:t>直播教學</a:t>
                </a:r>
                <a:endParaRPr lang="zh-TW" altLang="en-US" sz="1200" b="1" dirty="0">
                  <a:solidFill>
                    <a:schemeClr val="accent6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5243823" y="2736682"/>
                <a:ext cx="806253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 smtClean="0">
                    <a:solidFill>
                      <a:srgbClr val="00B0F0"/>
                    </a:solidFill>
                    <a:latin typeface="+mj-lt"/>
                    <a:ea typeface="微軟正黑體" panose="020B0604030504040204" pitchFamily="34" charset="-120"/>
                  </a:rPr>
                  <a:t>翻轉課堂</a:t>
                </a:r>
                <a:endParaRPr lang="zh-TW" altLang="en-US" sz="1200" b="1" dirty="0">
                  <a:solidFill>
                    <a:srgbClr val="00B0F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5071162" y="1881324"/>
                <a:ext cx="806253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 smtClean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ea typeface="微軟正黑體" panose="020B0604030504040204" pitchFamily="34" charset="-120"/>
                  </a:rPr>
                  <a:t>移動學習</a:t>
                </a:r>
                <a:endPara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4273215" y="3185200"/>
                <a:ext cx="800219" cy="23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 smtClean="0">
                    <a:solidFill>
                      <a:srgbClr val="00B050"/>
                    </a:solidFill>
                    <a:latin typeface="+mj-lt"/>
                    <a:ea typeface="微軟正黑體" panose="020B0604030504040204" pitchFamily="34" charset="-120"/>
                  </a:rPr>
                  <a:t>實務專題</a:t>
                </a:r>
                <a:endParaRPr lang="zh-TW" altLang="en-US" sz="1200" b="1" dirty="0">
                  <a:solidFill>
                    <a:srgbClr val="00B05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8" name="Picture 65" descr="「elearning」的圖片搜尋結果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737" y="2727672"/>
                <a:ext cx="925821" cy="49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文字方塊 48"/>
              <p:cNvSpPr txBox="1"/>
              <p:nvPr/>
            </p:nvSpPr>
            <p:spPr>
              <a:xfrm rot="19980018">
                <a:off x="5431312" y="3156609"/>
                <a:ext cx="909618" cy="26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實體課程</a:t>
                </a:r>
                <a:endParaRPr lang="zh-TW" altLang="en-US" sz="14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 rot="1540923">
                <a:off x="3013914" y="3216497"/>
                <a:ext cx="909618" cy="26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網路課程</a:t>
                </a:r>
                <a:endParaRPr lang="zh-TW" altLang="en-US" sz="14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 rot="19361127">
                <a:off x="2938478" y="1419743"/>
                <a:ext cx="909618" cy="26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產學接軌</a:t>
                </a:r>
                <a:endParaRPr lang="zh-TW" altLang="en-US" sz="14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 rot="1700555">
                <a:off x="5446647" y="1445251"/>
                <a:ext cx="909618" cy="26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>
                    <a:solidFill>
                      <a:srgbClr val="7030A0"/>
                    </a:solidFill>
                    <a:latin typeface="+mj-lt"/>
                    <a:ea typeface="微軟正黑體" panose="020B0604030504040204" pitchFamily="34" charset="-120"/>
                  </a:rPr>
                  <a:t>實務人才</a:t>
                </a:r>
                <a:endParaRPr lang="zh-TW" altLang="en-US" sz="14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2041936" y="1997162"/>
                <a:ext cx="754570" cy="22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100" b="1" dirty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專業</a:t>
                </a:r>
                <a:r>
                  <a:rPr lang="zh-TW" altLang="en-US" sz="1100" b="1" dirty="0" smtClean="0">
                    <a:solidFill>
                      <a:srgbClr val="C00000"/>
                    </a:solidFill>
                    <a:latin typeface="+mj-lt"/>
                    <a:ea typeface="微軟正黑體" panose="020B0604030504040204" pitchFamily="34" charset="-120"/>
                  </a:rPr>
                  <a:t>證書</a:t>
                </a:r>
                <a:endParaRPr lang="zh-TW" altLang="en-US" sz="1100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6464730" y="3233388"/>
                <a:ext cx="2356740" cy="23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200" b="1" dirty="0">
                    <a:solidFill>
                      <a:srgbClr val="0070C0"/>
                    </a:solidFill>
                    <a:latin typeface="+mj-lt"/>
                    <a:ea typeface="微軟正黑體" panose="020B0604030504040204" pitchFamily="34" charset="-120"/>
                  </a:rPr>
                  <a:t>人才</a:t>
                </a:r>
                <a:r>
                  <a:rPr lang="zh-TW" altLang="en-US" sz="1200" b="1" dirty="0" smtClean="0">
                    <a:solidFill>
                      <a:srgbClr val="0070C0"/>
                    </a:solidFill>
                    <a:latin typeface="+mj-lt"/>
                    <a:ea typeface="微軟正黑體" panose="020B0604030504040204" pitchFamily="34" charset="-120"/>
                  </a:rPr>
                  <a:t>投入數位經濟及五加二產業</a:t>
                </a:r>
                <a:endParaRPr lang="en-US" altLang="zh-TW" sz="1200" b="1" dirty="0" smtClean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向左箭號 99"/>
              <p:cNvSpPr/>
              <p:nvPr/>
            </p:nvSpPr>
            <p:spPr>
              <a:xfrm rot="10800000">
                <a:off x="1255621" y="2252980"/>
                <a:ext cx="336403" cy="324000"/>
              </a:xfrm>
              <a:prstGeom prst="leftArrow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</p:grpSp>
        <p:sp>
          <p:nvSpPr>
            <p:cNvPr id="114" name="文字方塊 113"/>
            <p:cNvSpPr txBox="1"/>
            <p:nvPr/>
          </p:nvSpPr>
          <p:spPr>
            <a:xfrm>
              <a:off x="4018999" y="3997098"/>
              <a:ext cx="1338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人才加速器</a:t>
              </a:r>
              <a:endParaRPr lang="zh-TW" altLang="en-US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3691437" y="4770226"/>
              <a:ext cx="1847983" cy="946964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dirty="0"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640478" y="5079211"/>
              <a:ext cx="18763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DIGI</a:t>
              </a:r>
              <a:r>
                <a:rPr lang="en-US" altLang="zh-TW" sz="2000" b="1" baseline="46000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+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2025</a:t>
              </a:r>
              <a:endPara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6197416" y="4384086"/>
              <a:ext cx="1587147" cy="71397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衍生新創公司</a:t>
              </a:r>
              <a:endParaRPr lang="zh-TW" altLang="en-US" b="1" dirty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325472" y="4380441"/>
              <a:ext cx="2676014" cy="211661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endParaRPr lang="zh-TW" altLang="en-US" dirty="0">
                <a:solidFill>
                  <a:schemeClr val="tx1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03772" y="5782534"/>
              <a:ext cx="1345340" cy="51262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rPr>
                <a:t>國外創業競賽</a:t>
              </a:r>
              <a:endParaRPr lang="en-US" altLang="zh-TW" sz="1400" b="1" dirty="0" smtClean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pic>
          <p:nvPicPr>
            <p:cNvPr id="14343" name="Picture 7" descr="「創業團隊」的圖片搜尋結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196" y="5089332"/>
              <a:ext cx="946014" cy="75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文字方塊 98"/>
            <p:cNvSpPr txBox="1"/>
            <p:nvPr/>
          </p:nvSpPr>
          <p:spPr>
            <a:xfrm>
              <a:off x="1806172" y="5911452"/>
              <a:ext cx="1271399" cy="278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rPr>
                <a:t>國內外創業團隊</a:t>
              </a:r>
              <a:endParaRPr lang="zh-TW" altLang="en-US" sz="12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06711" y="4969710"/>
              <a:ext cx="1363563" cy="5912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b="1" dirty="0" smtClean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rPr>
                <a:t>國內創業競賽</a:t>
              </a:r>
              <a:endParaRPr lang="zh-TW" altLang="en-US" sz="13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112" name="橢圓 111"/>
            <p:cNvSpPr/>
            <p:nvPr/>
          </p:nvSpPr>
          <p:spPr>
            <a:xfrm>
              <a:off x="6206316" y="5541250"/>
              <a:ext cx="1578247" cy="725081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高值技術移轉</a:t>
              </a:r>
              <a:endParaRPr lang="en-US" altLang="zh-TW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113" name="向左箭號 112"/>
            <p:cNvSpPr/>
            <p:nvPr/>
          </p:nvSpPr>
          <p:spPr>
            <a:xfrm rot="10800000">
              <a:off x="3144144" y="5196605"/>
              <a:ext cx="476697" cy="198680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115" name="向左箭號 114"/>
            <p:cNvSpPr/>
            <p:nvPr/>
          </p:nvSpPr>
          <p:spPr>
            <a:xfrm rot="8885345">
              <a:off x="5532359" y="4842563"/>
              <a:ext cx="684000" cy="157560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117" name="向左箭號 116"/>
            <p:cNvSpPr/>
            <p:nvPr/>
          </p:nvSpPr>
          <p:spPr>
            <a:xfrm rot="12280872">
              <a:off x="5554987" y="5497636"/>
              <a:ext cx="662266" cy="171295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14336" name="左-右雙向箭號 14335"/>
            <p:cNvSpPr/>
            <p:nvPr/>
          </p:nvSpPr>
          <p:spPr>
            <a:xfrm rot="5400000">
              <a:off x="4447584" y="4456967"/>
              <a:ext cx="364246" cy="216000"/>
            </a:xfrm>
            <a:prstGeom prst="left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618052" y="4439105"/>
              <a:ext cx="1947088" cy="340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 err="1" smtClean="0">
                  <a:latin typeface="+mj-lt"/>
                  <a:ea typeface="微軟正黑體" panose="020B0604030504040204" pitchFamily="34" charset="-120"/>
                </a:rPr>
                <a:t>DIGI</a:t>
              </a:r>
              <a:r>
                <a:rPr lang="en-US" altLang="zh-TW" sz="1600" b="1" baseline="42000" dirty="0" err="1" smtClean="0">
                  <a:latin typeface="+mj-lt"/>
                  <a:ea typeface="微軟正黑體" panose="020B0604030504040204" pitchFamily="34" charset="-120"/>
                </a:rPr>
                <a:t>+</a:t>
              </a:r>
              <a:r>
                <a:rPr lang="en-US" altLang="zh-TW" sz="1600" b="1" dirty="0" err="1" smtClean="0">
                  <a:latin typeface="+mj-lt"/>
                  <a:ea typeface="微軟正黑體" panose="020B0604030504040204" pitchFamily="34" charset="-120"/>
                </a:rPr>
                <a:t>Entrepreneur</a:t>
              </a:r>
              <a:endParaRPr lang="en-US" altLang="zh-TW" sz="1600" b="1" dirty="0"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96" name="向左箭號 95"/>
            <p:cNvSpPr/>
            <p:nvPr/>
          </p:nvSpPr>
          <p:spPr>
            <a:xfrm rot="10800000">
              <a:off x="1619990" y="5370809"/>
              <a:ext cx="324000" cy="355584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8156027" y="4428616"/>
              <a:ext cx="803217" cy="1866668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endParaRPr lang="zh-TW" altLang="en-US" b="1" dirty="0">
                <a:solidFill>
                  <a:schemeClr val="tx1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8136001" y="4624546"/>
              <a:ext cx="8445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數位</a:t>
              </a:r>
              <a:r>
                <a:rPr lang="zh-TW" altLang="en-US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經濟產業接軌</a:t>
              </a:r>
            </a:p>
          </p:txBody>
        </p:sp>
        <p:sp>
          <p:nvSpPr>
            <p:cNvPr id="92" name="向左箭號 91"/>
            <p:cNvSpPr/>
            <p:nvPr/>
          </p:nvSpPr>
          <p:spPr>
            <a:xfrm rot="10800000">
              <a:off x="7812595" y="4714001"/>
              <a:ext cx="335926" cy="127316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95" name="向左箭號 94"/>
            <p:cNvSpPr/>
            <p:nvPr/>
          </p:nvSpPr>
          <p:spPr>
            <a:xfrm rot="10800000">
              <a:off x="7820101" y="5863128"/>
              <a:ext cx="335926" cy="127316"/>
            </a:xfrm>
            <a:prstGeom prst="lef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 rot="20300538">
              <a:off x="3590987" y="459673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智慧聯網</a:t>
              </a:r>
              <a:endParaRPr lang="zh-TW" altLang="en-US" sz="1400" dirty="0">
                <a:solidFill>
                  <a:srgbClr val="7030A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 rot="1252801">
              <a:off x="4815892" y="46163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網路</a:t>
              </a:r>
              <a:r>
                <a:rPr lang="zh-TW" altLang="en-US" sz="1400" dirty="0" smtClean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服務</a:t>
              </a:r>
              <a:endParaRPr lang="zh-TW" altLang="en-US" sz="1400" dirty="0">
                <a:solidFill>
                  <a:srgbClr val="7030A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 rot="2230366">
              <a:off x="3344105" y="542619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智慧內容</a:t>
              </a:r>
              <a:endParaRPr lang="zh-TW" altLang="en-US" sz="1400" dirty="0">
                <a:solidFill>
                  <a:srgbClr val="7030A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 rot="19825991">
              <a:off x="4942863" y="551235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人工智慧</a:t>
              </a:r>
              <a:endParaRPr lang="zh-TW" altLang="en-US" sz="1400" dirty="0">
                <a:solidFill>
                  <a:srgbClr val="7030A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695461" y="6138192"/>
              <a:ext cx="203132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  <a:cs typeface="Times New Roman" panose="02020603050405020304" pitchFamily="18" charset="0"/>
                </a:rPr>
                <a:t>數位經濟</a:t>
              </a:r>
              <a:r>
                <a:rPr lang="zh-TW" altLang="en-US" b="1" dirty="0">
                  <a:solidFill>
                    <a:srgbClr val="C00000"/>
                  </a:solidFill>
                  <a:latin typeface="+mj-lt"/>
                  <a:ea typeface="微軟正黑體" panose="020B0604030504040204" pitchFamily="34" charset="-120"/>
                </a:rPr>
                <a:t>解決方案</a:t>
              </a:r>
            </a:p>
          </p:txBody>
        </p:sp>
      </p:grpSp>
      <p:sp>
        <p:nvSpPr>
          <p:cNvPr id="82" name="文字方塊 81"/>
          <p:cNvSpPr txBox="1"/>
          <p:nvPr/>
        </p:nvSpPr>
        <p:spPr>
          <a:xfrm>
            <a:off x="4128661" y="6073551"/>
            <a:ext cx="90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Big Data</a:t>
            </a:r>
            <a:endParaRPr lang="zh-TW" altLang="en-US" sz="1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913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4331"/>
              </p:ext>
            </p:extLst>
          </p:nvPr>
        </p:nvGraphicFramePr>
        <p:xfrm>
          <a:off x="188252" y="2292283"/>
          <a:ext cx="8843687" cy="435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5"/>
                <a:gridCol w="265191"/>
                <a:gridCol w="409517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37355"/>
                <a:gridCol w="383959"/>
                <a:gridCol w="337355"/>
                <a:gridCol w="337355"/>
                <a:gridCol w="337355"/>
                <a:gridCol w="359443"/>
                <a:gridCol w="337355"/>
                <a:gridCol w="337355"/>
                <a:gridCol w="601162"/>
                <a:gridCol w="414670"/>
              </a:tblGrid>
              <a:tr h="212755"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3M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4M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6M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662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</a:tr>
              <a:tr h="212755"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週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55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實體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         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分區開辦</a:t>
                      </a:r>
                      <a:endParaRPr lang="en-US" altLang="zh-TW" sz="1200" dirty="0" smtClean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共通課程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各專業領域課程</a:t>
                      </a:r>
                      <a:endParaRPr lang="en-US" altLang="zh-TW" sz="1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Coaching:</a:t>
                      </a: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做中學</a:t>
                      </a:r>
                      <a:endParaRPr lang="en-US" altLang="zh-TW" sz="1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軟實力</a:t>
                      </a:r>
                      <a:endParaRPr lang="en-US" altLang="zh-TW" sz="1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7800" indent="-3175" algn="just">
                        <a:spcAft>
                          <a:spcPts val="300"/>
                        </a:spcAft>
                        <a:buFont typeface="Wingdings" panose="05000000000000000000" pitchFamily="2" charset="2"/>
                        <a:buChar char="Ø"/>
                      </a:pPr>
                      <a:endParaRPr lang="en-US" altLang="zh-TW" sz="1400" dirty="0" smtClean="0">
                        <a:latin typeface="+mj-lt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</a:tr>
              <a:tr h="41644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線上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TW" altLang="en-US" sz="1200" dirty="0" smtClean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zh-TW" altLang="en-US" dirty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</a:tr>
              <a:tr h="71676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6"/>
                    </a:solidFill>
                  </a:tcPr>
                </a:tc>
              </a:tr>
              <a:tr h="833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專題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19">
                  <a:txBody>
                    <a:bodyPr/>
                    <a:lstStyle/>
                    <a:p>
                      <a:endParaRPr lang="zh-TW" altLang="en-US" dirty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720" marR="4572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8623432" y="3033360"/>
            <a:ext cx="404285" cy="35991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68214" y="3271730"/>
            <a:ext cx="258415" cy="834885"/>
            <a:chOff x="854767" y="2676945"/>
            <a:chExt cx="258415" cy="834885"/>
          </a:xfrm>
        </p:grpSpPr>
        <p:sp>
          <p:nvSpPr>
            <p:cNvPr id="9" name="矩形 8"/>
            <p:cNvSpPr/>
            <p:nvPr/>
          </p:nvSpPr>
          <p:spPr>
            <a:xfrm>
              <a:off x="854767" y="2961862"/>
              <a:ext cx="251791" cy="23853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61391" y="3273291"/>
              <a:ext cx="251791" cy="23853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61388" y="2676945"/>
              <a:ext cx="251791" cy="23853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206145" y="3265103"/>
            <a:ext cx="258415" cy="834885"/>
            <a:chOff x="854767" y="2676945"/>
            <a:chExt cx="258415" cy="834885"/>
          </a:xfrm>
        </p:grpSpPr>
        <p:sp>
          <p:nvSpPr>
            <p:cNvPr id="13" name="矩形 12"/>
            <p:cNvSpPr/>
            <p:nvPr/>
          </p:nvSpPr>
          <p:spPr>
            <a:xfrm>
              <a:off x="854767" y="2961862"/>
              <a:ext cx="251791" cy="23853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61391" y="3273291"/>
              <a:ext cx="251791" cy="23853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61388" y="2676945"/>
              <a:ext cx="251791" cy="23853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44075" y="3271730"/>
            <a:ext cx="258415" cy="834885"/>
            <a:chOff x="854767" y="2676945"/>
            <a:chExt cx="258415" cy="834885"/>
          </a:xfrm>
        </p:grpSpPr>
        <p:sp>
          <p:nvSpPr>
            <p:cNvPr id="17" name="矩形 16"/>
            <p:cNvSpPr/>
            <p:nvPr/>
          </p:nvSpPr>
          <p:spPr>
            <a:xfrm>
              <a:off x="854767" y="2961862"/>
              <a:ext cx="251791" cy="2385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61391" y="3273291"/>
              <a:ext cx="251791" cy="2385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61388" y="2676945"/>
              <a:ext cx="251791" cy="2385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北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86149" y="5408012"/>
            <a:ext cx="972000" cy="331303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628650" algn="ctr">
              <a:spcBef>
                <a:spcPts val="300"/>
              </a:spcBef>
            </a:pPr>
            <a:r>
              <a: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MOOCs</a:t>
            </a: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課程</a:t>
            </a:r>
            <a:r>
              <a: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endParaRPr lang="zh-TW" alt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1247" y="4716212"/>
            <a:ext cx="291546" cy="5830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直</a:t>
            </a:r>
            <a:endParaRPr lang="en-US" altLang="zh-TW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播</a:t>
            </a:r>
            <a:endParaRPr lang="zh-TW" alt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59372" y="4709586"/>
            <a:ext cx="291546" cy="5830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直</a:t>
            </a:r>
            <a:endParaRPr lang="en-US" altLang="zh-TW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播</a:t>
            </a:r>
            <a:endParaRPr lang="zh-TW" alt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04124" y="4709586"/>
            <a:ext cx="291546" cy="5830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直</a:t>
            </a:r>
            <a:endParaRPr lang="en-US" altLang="zh-TW" sz="12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>
              <a:spcBef>
                <a:spcPts val="300"/>
              </a:spcBef>
            </a:pPr>
            <a:r>
              <a:rPr lang="zh-TW" altLang="en-US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播</a:t>
            </a:r>
            <a:endParaRPr lang="zh-TW" altLang="en-US" sz="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982763" y="4709586"/>
            <a:ext cx="1224000" cy="1020413"/>
            <a:chOff x="1875187" y="4276165"/>
            <a:chExt cx="1272208" cy="1020413"/>
          </a:xfrm>
        </p:grpSpPr>
        <p:sp>
          <p:nvSpPr>
            <p:cNvPr id="25" name="矩形 24"/>
            <p:cNvSpPr/>
            <p:nvPr/>
          </p:nvSpPr>
          <p:spPr>
            <a:xfrm>
              <a:off x="1881808" y="4965275"/>
              <a:ext cx="1174855" cy="33130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628650" algn="ctr">
                <a:spcBef>
                  <a:spcPts val="300"/>
                </a:spcBef>
              </a:pP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MOOCs</a:t>
              </a: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課程</a:t>
              </a: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2-1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75187" y="4289417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99865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17918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855849" y="4276165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30" name="橢圓 29"/>
          <p:cNvSpPr/>
          <p:nvPr/>
        </p:nvSpPr>
        <p:spPr>
          <a:xfrm>
            <a:off x="3260036" y="3245220"/>
            <a:ext cx="490330" cy="437321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</a:t>
            </a:r>
            <a:endParaRPr lang="zh-TW" altLang="en-US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3717236" y="3463881"/>
            <a:ext cx="490330" cy="437321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B</a:t>
            </a:r>
            <a:endParaRPr lang="zh-TW" altLang="en-US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4141305" y="3225343"/>
            <a:ext cx="442081" cy="437321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C</a:t>
            </a:r>
            <a:endParaRPr lang="zh-TW" altLang="en-US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932972" y="3214141"/>
            <a:ext cx="1464366" cy="1349398"/>
            <a:chOff x="1869026" y="3062990"/>
            <a:chExt cx="1464366" cy="1349398"/>
          </a:xfrm>
        </p:grpSpPr>
        <p:sp>
          <p:nvSpPr>
            <p:cNvPr id="34" name="橢圓 33"/>
            <p:cNvSpPr/>
            <p:nvPr/>
          </p:nvSpPr>
          <p:spPr>
            <a:xfrm>
              <a:off x="1908310" y="3087561"/>
              <a:ext cx="490330" cy="437321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A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2614832" y="3062990"/>
              <a:ext cx="442081" cy="437321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2279366" y="3387664"/>
              <a:ext cx="490330" cy="437321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B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869026" y="3812224"/>
              <a:ext cx="146436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各專業領域課程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-Coaching: 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做中學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軟實力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285843" y="4700988"/>
            <a:ext cx="1260000" cy="1020413"/>
            <a:chOff x="1840865" y="4276165"/>
            <a:chExt cx="1306530" cy="1020413"/>
          </a:xfrm>
        </p:grpSpPr>
        <p:sp>
          <p:nvSpPr>
            <p:cNvPr id="39" name="矩形 38"/>
            <p:cNvSpPr/>
            <p:nvPr/>
          </p:nvSpPr>
          <p:spPr>
            <a:xfrm>
              <a:off x="1840865" y="4965275"/>
              <a:ext cx="1306530" cy="3313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MOOCs</a:t>
              </a: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課程</a:t>
              </a: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2-2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875187" y="4289417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99865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517918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5849" y="4276165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53498" y="1645031"/>
            <a:ext cx="8565645" cy="599274"/>
            <a:chOff x="453498" y="1284796"/>
            <a:chExt cx="8565645" cy="599274"/>
          </a:xfrm>
        </p:grpSpPr>
        <p:sp>
          <p:nvSpPr>
            <p:cNvPr id="45" name="五邊形 44"/>
            <p:cNvSpPr/>
            <p:nvPr/>
          </p:nvSpPr>
          <p:spPr>
            <a:xfrm>
              <a:off x="453498" y="1296951"/>
              <a:ext cx="1535494" cy="587119"/>
            </a:xfrm>
            <a:prstGeom prst="homePlate">
              <a:avLst/>
            </a:prstGeom>
            <a:solidFill>
              <a:srgbClr val="FFCC66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階段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I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：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1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個月</a:t>
              </a:r>
              <a:endParaRPr lang="en-US" altLang="zh-TW" sz="1600" b="1" dirty="0" smtClean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 algn="ctr"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培訓</a:t>
              </a:r>
              <a:endParaRPr lang="zh-TW" altLang="en-US" sz="1600" b="1" dirty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46" name="＞形箭號 45"/>
            <p:cNvSpPr/>
            <p:nvPr/>
          </p:nvSpPr>
          <p:spPr>
            <a:xfrm>
              <a:off x="1834974" y="1284796"/>
              <a:ext cx="7184169" cy="578706"/>
            </a:xfrm>
            <a:prstGeom prst="chevron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階段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II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： 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2~6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個月</a:t>
              </a:r>
              <a:endParaRPr lang="en-US" altLang="zh-TW" sz="1600" b="1" dirty="0" smtClean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 algn="ctr">
                <a:spcBef>
                  <a:spcPts val="300"/>
                </a:spcBef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實務研習單位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+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+mj-lt"/>
                  <a:ea typeface="微軟正黑體" pitchFamily="34" charset="-120"/>
                  <a:cs typeface="Times New Roman" pitchFamily="18" charset="0"/>
                </a:rPr>
                <a:t>企業實務專題</a:t>
              </a:r>
              <a:endParaRPr lang="zh-TW" altLang="en-US" sz="1600" b="1" dirty="0">
                <a:solidFill>
                  <a:srgbClr val="C00000"/>
                </a:solidFill>
                <a:latin typeface="+mj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47" name="圓角矩形 46"/>
          <p:cNvSpPr/>
          <p:nvPr/>
        </p:nvSpPr>
        <p:spPr>
          <a:xfrm>
            <a:off x="1834974" y="3033360"/>
            <a:ext cx="108000" cy="363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4649955" y="4691239"/>
            <a:ext cx="1272208" cy="1020413"/>
            <a:chOff x="1875187" y="4276165"/>
            <a:chExt cx="1272208" cy="1020413"/>
          </a:xfrm>
        </p:grpSpPr>
        <p:sp>
          <p:nvSpPr>
            <p:cNvPr id="49" name="矩形 48"/>
            <p:cNvSpPr/>
            <p:nvPr/>
          </p:nvSpPr>
          <p:spPr>
            <a:xfrm>
              <a:off x="1881809" y="4965275"/>
              <a:ext cx="1245704" cy="33130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MOOCs</a:t>
              </a: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課程</a:t>
              </a: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3-1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75187" y="4289417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199865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517918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855849" y="4276165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6031777" y="4709586"/>
            <a:ext cx="1272208" cy="1020413"/>
            <a:chOff x="1875187" y="4276165"/>
            <a:chExt cx="1272208" cy="1020413"/>
          </a:xfrm>
        </p:grpSpPr>
        <p:sp>
          <p:nvSpPr>
            <p:cNvPr id="55" name="矩形 54"/>
            <p:cNvSpPr/>
            <p:nvPr/>
          </p:nvSpPr>
          <p:spPr>
            <a:xfrm>
              <a:off x="1881809" y="4965275"/>
              <a:ext cx="1245704" cy="331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MOOCs</a:t>
              </a: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課程</a:t>
              </a:r>
              <a:r>
                <a:rPr lang="en-US" altLang="zh-TW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3-2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75187" y="4289417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199865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517918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855849" y="4276165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7413286" y="4707614"/>
            <a:ext cx="1150182" cy="1013787"/>
            <a:chOff x="1881810" y="4282791"/>
            <a:chExt cx="1002086" cy="1013787"/>
          </a:xfrm>
        </p:grpSpPr>
        <p:sp>
          <p:nvSpPr>
            <p:cNvPr id="61" name="矩形 60"/>
            <p:cNvSpPr/>
            <p:nvPr/>
          </p:nvSpPr>
          <p:spPr>
            <a:xfrm>
              <a:off x="1881810" y="4965275"/>
              <a:ext cx="1002086" cy="3313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628650" algn="ctr">
                <a:spcBef>
                  <a:spcPts val="300"/>
                </a:spcBef>
              </a:pPr>
              <a:r>
                <a:rPr lang="en-US" altLang="zh-TW" sz="105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MOOCs</a:t>
              </a:r>
              <a:r>
                <a:rPr lang="zh-TW" altLang="en-US" sz="105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課程</a:t>
              </a:r>
              <a:r>
                <a:rPr lang="en-US" altLang="zh-TW" sz="105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3-3</a:t>
              </a:r>
              <a:endParaRPr lang="zh-TW" altLang="en-US" sz="105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907086" y="4289417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242397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592349" y="4282791"/>
              <a:ext cx="291546" cy="58309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直</a:t>
              </a:r>
              <a:endParaRPr lang="en-US" altLang="zh-TW" sz="1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28650" indent="-542925">
                <a:spcBef>
                  <a:spcPts val="300"/>
                </a:spcBef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播</a:t>
              </a:r>
              <a:endParaRPr lang="zh-TW" alt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942974" y="5850507"/>
            <a:ext cx="3904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業界產品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為實務專題主題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Mentoring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：軟硬體整合、跨域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合作等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Coaching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：做出符合業界需求的產品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4583777" y="3195876"/>
            <a:ext cx="1464366" cy="1363667"/>
            <a:chOff x="1855305" y="3062990"/>
            <a:chExt cx="1464366" cy="1363667"/>
          </a:xfrm>
        </p:grpSpPr>
        <p:sp>
          <p:nvSpPr>
            <p:cNvPr id="67" name="橢圓 66"/>
            <p:cNvSpPr/>
            <p:nvPr/>
          </p:nvSpPr>
          <p:spPr>
            <a:xfrm>
              <a:off x="1908310" y="3087561"/>
              <a:ext cx="490330" cy="437321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A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2614832" y="3062990"/>
              <a:ext cx="442081" cy="437321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69" name="橢圓 68"/>
            <p:cNvSpPr/>
            <p:nvPr/>
          </p:nvSpPr>
          <p:spPr>
            <a:xfrm>
              <a:off x="2279366" y="3387664"/>
              <a:ext cx="490330" cy="437321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B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855305" y="3826493"/>
              <a:ext cx="146436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各專業領域課程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-Coaching: 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做中學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軟實力</a:t>
              </a: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7327278" y="3076202"/>
            <a:ext cx="1401387" cy="1462837"/>
            <a:chOff x="1830757" y="3062990"/>
            <a:chExt cx="1464366" cy="1462837"/>
          </a:xfrm>
        </p:grpSpPr>
        <p:sp>
          <p:nvSpPr>
            <p:cNvPr id="72" name="橢圓 71"/>
            <p:cNvSpPr/>
            <p:nvPr/>
          </p:nvSpPr>
          <p:spPr>
            <a:xfrm>
              <a:off x="1908310" y="3087561"/>
              <a:ext cx="490330" cy="437321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A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2614832" y="3062990"/>
              <a:ext cx="442081" cy="437321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2279366" y="3387664"/>
              <a:ext cx="490330" cy="437321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B</a:t>
              </a:r>
              <a:endPara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830757" y="3925663"/>
              <a:ext cx="146436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各專業領域課程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-Coaching: 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做中學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軟實力</a:t>
              </a: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5927142" y="3135156"/>
            <a:ext cx="1464366" cy="1405659"/>
            <a:chOff x="1837833" y="3062990"/>
            <a:chExt cx="1464366" cy="1405659"/>
          </a:xfrm>
        </p:grpSpPr>
        <p:sp>
          <p:nvSpPr>
            <p:cNvPr id="77" name="橢圓 76"/>
            <p:cNvSpPr/>
            <p:nvPr/>
          </p:nvSpPr>
          <p:spPr>
            <a:xfrm>
              <a:off x="1908310" y="3087561"/>
              <a:ext cx="490330" cy="437321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A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8" name="橢圓 77"/>
            <p:cNvSpPr/>
            <p:nvPr/>
          </p:nvSpPr>
          <p:spPr>
            <a:xfrm>
              <a:off x="2614832" y="3062990"/>
              <a:ext cx="442081" cy="437321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79" name="橢圓 78"/>
            <p:cNvSpPr/>
            <p:nvPr/>
          </p:nvSpPr>
          <p:spPr>
            <a:xfrm>
              <a:off x="2279366" y="3387664"/>
              <a:ext cx="490330" cy="437321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28650" indent="-542925" algn="ctr">
                <a:spcBef>
                  <a:spcPts val="300"/>
                </a:spcBef>
              </a:pPr>
              <a:r>
                <a:rPr lang="en-US" altLang="zh-TW" sz="11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B</a:t>
              </a:r>
              <a:endPara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837833" y="3868485"/>
              <a:ext cx="146436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各專業領域課程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-Coaching: 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做中學</a:t>
              </a:r>
            </a:p>
            <a:p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軟實力</a:t>
              </a:r>
            </a:p>
          </p:txBody>
        </p:sp>
      </p:grpSp>
      <p:sp>
        <p:nvSpPr>
          <p:cNvPr id="81" name="矩形 80"/>
          <p:cNvSpPr/>
          <p:nvPr/>
        </p:nvSpPr>
        <p:spPr>
          <a:xfrm>
            <a:off x="8548543" y="3338563"/>
            <a:ext cx="47060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專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題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驗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收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評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估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媒</a:t>
            </a:r>
            <a:endParaRPr lang="en-US" altLang="zh-TW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628650" indent="-542925" algn="ctr">
              <a:spcBef>
                <a:spcPts val="3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合</a:t>
            </a:r>
            <a:endParaRPr lang="zh-TW" altLang="en-US" sz="1600" dirty="0"/>
          </a:p>
        </p:txBody>
      </p:sp>
      <p:sp>
        <p:nvSpPr>
          <p:cNvPr id="82" name="圓角矩形 81"/>
          <p:cNvSpPr/>
          <p:nvPr/>
        </p:nvSpPr>
        <p:spPr>
          <a:xfrm>
            <a:off x="508098" y="3033360"/>
            <a:ext cx="277747" cy="35991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28650" indent="-542925">
              <a:spcBef>
                <a:spcPts val="300"/>
              </a:spcBef>
            </a:pP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71940" y="4329994"/>
            <a:ext cx="163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集訓</a:t>
            </a:r>
          </a:p>
        </p:txBody>
      </p:sp>
      <p:sp>
        <p:nvSpPr>
          <p:cNvPr id="85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研習期間</a:t>
            </a:r>
            <a:r>
              <a:rPr lang="zh-TW" altLang="en-US" sz="28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自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7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日至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106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12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31</a:t>
            </a:r>
            <a:r>
              <a:rPr lang="zh-TW" altLang="zh-TW" sz="2800" b="1" dirty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日止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8755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1656184"/>
          </a:xfrm>
        </p:spPr>
        <p:txBody>
          <a:bodyPr/>
          <a:lstStyle/>
          <a:p>
            <a:pPr>
              <a:buClrTx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集訓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buClrTx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7/3(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起，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梯次辦理，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地點：工研院南分院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buClrTx/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buClrTx/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88925">
              <a:buClrTx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研習活動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6.blog.xuite.net/6/b/d/0/12196107/blog_2471656/txt/306792978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" y="2342189"/>
            <a:ext cx="2042168" cy="13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6.blog.xuite.net/6/b/d/0/12196107/blog_2471656/txt/306792978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92" y="2334208"/>
            <a:ext cx="2068086" cy="13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6.blog.xuite.net/6/b/d/0/12196107/blog_2471656/txt/306792978/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60" y="2334207"/>
            <a:ext cx="2068087" cy="13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3" y="4302075"/>
            <a:ext cx="1790887" cy="17908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59" y="4381333"/>
            <a:ext cx="1556563" cy="155656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3" y="4338359"/>
            <a:ext cx="1642512" cy="1642512"/>
          </a:xfrm>
          <a:prstGeom prst="rect">
            <a:avLst/>
          </a:prstGeom>
        </p:spPr>
      </p:pic>
      <p:sp>
        <p:nvSpPr>
          <p:cNvPr id="17" name="加號 16"/>
          <p:cNvSpPr/>
          <p:nvPr/>
        </p:nvSpPr>
        <p:spPr bwMode="auto">
          <a:xfrm>
            <a:off x="2564700" y="4986263"/>
            <a:ext cx="467483" cy="505422"/>
          </a:xfrm>
          <a:prstGeom prst="mathPlus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7755" y="609326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研習生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提案分享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3253876" y="609296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專業領域</a:t>
            </a:r>
            <a:endParaRPr lang="zh-TW" altLang="en-US" sz="2000" dirty="0"/>
          </a:p>
        </p:txBody>
      </p:sp>
      <p:sp>
        <p:nvSpPr>
          <p:cNvPr id="23" name="加號 22"/>
          <p:cNvSpPr/>
          <p:nvPr/>
        </p:nvSpPr>
        <p:spPr bwMode="auto">
          <a:xfrm>
            <a:off x="4734699" y="4973989"/>
            <a:ext cx="467483" cy="505422"/>
          </a:xfrm>
          <a:prstGeom prst="mathPlus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24" name="加號 23"/>
          <p:cNvSpPr/>
          <p:nvPr/>
        </p:nvSpPr>
        <p:spPr bwMode="auto">
          <a:xfrm>
            <a:off x="6875364" y="4973989"/>
            <a:ext cx="467483" cy="505422"/>
          </a:xfrm>
          <a:prstGeom prst="mathPlus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99350" y="609326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職場軟實力</a:t>
            </a:r>
            <a:endParaRPr lang="zh-TW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6911559" y="609296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設計思考工作坊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381" y="2361304"/>
            <a:ext cx="2010707" cy="1348755"/>
          </a:xfrm>
          <a:prstGeom prst="rect">
            <a:avLst/>
          </a:prstGeom>
          <a:noFill/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9" y="4483130"/>
            <a:ext cx="1428776" cy="1428776"/>
          </a:xfrm>
          <a:prstGeom prst="rect">
            <a:avLst/>
          </a:prstGeom>
        </p:spPr>
      </p:pic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2/11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042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研習活動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69960" y="1052736"/>
            <a:ext cx="3521628" cy="3195160"/>
            <a:chOff x="9358346" y="571480"/>
            <a:chExt cx="3500462" cy="3571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群組 6"/>
            <p:cNvGrpSpPr/>
            <p:nvPr/>
          </p:nvGrpSpPr>
          <p:grpSpPr>
            <a:xfrm>
              <a:off x="9358346" y="571480"/>
              <a:ext cx="3500462" cy="3571900"/>
              <a:chOff x="1016000" y="0"/>
              <a:chExt cx="4063999" cy="4063999"/>
            </a:xfrm>
            <a:solidFill>
              <a:srgbClr val="FFC000"/>
            </a:solidFill>
          </p:grpSpPr>
          <p:sp>
            <p:nvSpPr>
              <p:cNvPr id="19" name="橢圓 18"/>
              <p:cNvSpPr/>
              <p:nvPr/>
            </p:nvSpPr>
            <p:spPr>
              <a:xfrm>
                <a:off x="1016000" y="0"/>
                <a:ext cx="4063999" cy="4063999"/>
              </a:xfrm>
              <a:prstGeom prst="ellipse">
                <a:avLst/>
              </a:prstGeom>
              <a:solidFill>
                <a:srgbClr val="FFFF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橢圓 4"/>
              <p:cNvSpPr/>
              <p:nvPr/>
            </p:nvSpPr>
            <p:spPr>
              <a:xfrm>
                <a:off x="1680587" y="179060"/>
                <a:ext cx="2758817" cy="609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04" tIns="120904" rIns="120904" bIns="12090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Experience</a:t>
                </a:r>
                <a:r>
                  <a:rPr lang="zh-TW" altLang="en-US" sz="1400" b="1" dirty="0" smtClean="0">
                    <a:solidFill>
                      <a:schemeClr val="tx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體驗</a:t>
                </a:r>
                <a:endParaRPr lang="zh-TW" altLang="en-US" sz="1400" b="1" kern="1200" dirty="0">
                  <a:solidFill>
                    <a:schemeClr val="tx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8" name="Picture 2" descr="C:\Program Files (x86)\Microsoft Office\MEDIA\CAGCAT10\j0205462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58478" y="1857364"/>
              <a:ext cx="1579578" cy="1571636"/>
            </a:xfrm>
            <a:prstGeom prst="rect">
              <a:avLst/>
            </a:prstGeom>
            <a:noFill/>
          </p:spPr>
        </p:pic>
        <p:grpSp>
          <p:nvGrpSpPr>
            <p:cNvPr id="9" name="群組 8"/>
            <p:cNvGrpSpPr/>
            <p:nvPr/>
          </p:nvGrpSpPr>
          <p:grpSpPr>
            <a:xfrm>
              <a:off x="10644230" y="1142984"/>
              <a:ext cx="949360" cy="949360"/>
              <a:chOff x="2342547" y="401"/>
              <a:chExt cx="1226343" cy="1226343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2342547" y="401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企業參訪</a:t>
                </a:r>
              </a:p>
            </p:txBody>
          </p:sp>
          <p:sp>
            <p:nvSpPr>
              <p:cNvPr id="18" name="橢圓 4"/>
              <p:cNvSpPr/>
              <p:nvPr/>
            </p:nvSpPr>
            <p:spPr>
              <a:xfrm>
                <a:off x="2614422" y="179995"/>
                <a:ext cx="867155" cy="867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11572924" y="1500174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9694870" y="1428736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實務</a:t>
              </a:r>
            </a:p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10695002" y="2857496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研討會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9786974" y="2428868"/>
              <a:ext cx="949360" cy="953206"/>
              <a:chOff x="1035686" y="899420"/>
              <a:chExt cx="1226343" cy="1231311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1035686" y="899420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工作坊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橢圓 12"/>
              <p:cNvSpPr/>
              <p:nvPr/>
            </p:nvSpPr>
            <p:spPr>
              <a:xfrm>
                <a:off x="1122999" y="1263576"/>
                <a:ext cx="867155" cy="867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橢圓 13"/>
            <p:cNvSpPr/>
            <p:nvPr/>
          </p:nvSpPr>
          <p:spPr>
            <a:xfrm>
              <a:off x="11623696" y="2500306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產業展覽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063941" y="1500058"/>
            <a:ext cx="3521628" cy="3195160"/>
            <a:chOff x="-3071866" y="357166"/>
            <a:chExt cx="3500462" cy="3571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群組 33"/>
            <p:cNvGrpSpPr/>
            <p:nvPr/>
          </p:nvGrpSpPr>
          <p:grpSpPr>
            <a:xfrm>
              <a:off x="-3071866" y="357166"/>
              <a:ext cx="3500462" cy="3571900"/>
              <a:chOff x="1016000" y="0"/>
              <a:chExt cx="4063999" cy="40639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2" name="橢圓 41"/>
              <p:cNvSpPr/>
              <p:nvPr/>
            </p:nvSpPr>
            <p:spPr>
              <a:xfrm>
                <a:off x="1016000" y="0"/>
                <a:ext cx="4063999" cy="4063999"/>
              </a:xfrm>
              <a:prstGeom prst="ellipse">
                <a:avLst/>
              </a:prstGeom>
              <a:solidFill>
                <a:srgbClr val="BAE18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橢圓 4"/>
              <p:cNvSpPr/>
              <p:nvPr/>
            </p:nvSpPr>
            <p:spPr>
              <a:xfrm>
                <a:off x="1995383" y="156308"/>
                <a:ext cx="2049815" cy="6096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04" tIns="120904" rIns="120904" bIns="12090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Sharing</a:t>
                </a:r>
                <a:r>
                  <a:rPr lang="zh-TW" altLang="en-US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共享</a:t>
                </a:r>
                <a:endParaRPr lang="zh-TW" altLang="en-US" sz="1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24" name="群組 5"/>
            <p:cNvGrpSpPr/>
            <p:nvPr/>
          </p:nvGrpSpPr>
          <p:grpSpPr>
            <a:xfrm>
              <a:off x="-1795506" y="928670"/>
              <a:ext cx="949360" cy="949360"/>
              <a:chOff x="2330243" y="401"/>
              <a:chExt cx="1226343" cy="1226343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2330243" y="401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研究計畫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1" name="橢圓 4"/>
              <p:cNvSpPr/>
              <p:nvPr/>
            </p:nvSpPr>
            <p:spPr>
              <a:xfrm>
                <a:off x="2614422" y="179995"/>
                <a:ext cx="867155" cy="867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5" name="群組 6"/>
            <p:cNvGrpSpPr/>
            <p:nvPr/>
          </p:nvGrpSpPr>
          <p:grpSpPr>
            <a:xfrm>
              <a:off x="-857288" y="1285860"/>
              <a:ext cx="949360" cy="949360"/>
              <a:chOff x="3926250" y="926116"/>
              <a:chExt cx="1226343" cy="1226343"/>
            </a:xfrm>
          </p:grpSpPr>
          <p:sp>
            <p:nvSpPr>
              <p:cNvPr id="38" name="橢圓 37"/>
              <p:cNvSpPr/>
              <p:nvPr/>
            </p:nvSpPr>
            <p:spPr>
              <a:xfrm>
                <a:off x="3926250" y="926116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出國報告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9" name="橢圓 6"/>
              <p:cNvSpPr/>
              <p:nvPr/>
            </p:nvSpPr>
            <p:spPr>
              <a:xfrm>
                <a:off x="4105844" y="1263576"/>
                <a:ext cx="867155" cy="867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" name="群組 7"/>
            <p:cNvGrpSpPr/>
            <p:nvPr/>
          </p:nvGrpSpPr>
          <p:grpSpPr>
            <a:xfrm>
              <a:off x="-2735342" y="1214422"/>
              <a:ext cx="949360" cy="949360"/>
              <a:chOff x="3237600" y="2679389"/>
              <a:chExt cx="1226343" cy="1226343"/>
            </a:xfrm>
          </p:grpSpPr>
          <p:sp>
            <p:nvSpPr>
              <p:cNvPr id="36" name="橢圓 35"/>
              <p:cNvSpPr/>
              <p:nvPr/>
            </p:nvSpPr>
            <p:spPr>
              <a:xfrm>
                <a:off x="3237600" y="2679389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產業分析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橢圓 8"/>
              <p:cNvSpPr/>
              <p:nvPr/>
            </p:nvSpPr>
            <p:spPr>
              <a:xfrm>
                <a:off x="3536170" y="3011881"/>
                <a:ext cx="867156" cy="8671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8"/>
            <p:cNvGrpSpPr/>
            <p:nvPr/>
          </p:nvGrpSpPr>
          <p:grpSpPr>
            <a:xfrm>
              <a:off x="-1806648" y="2693954"/>
              <a:ext cx="949360" cy="953206"/>
              <a:chOff x="1578663" y="2652693"/>
              <a:chExt cx="1226343" cy="1231311"/>
            </a:xfrm>
          </p:grpSpPr>
          <p:sp>
            <p:nvSpPr>
              <p:cNvPr id="34" name="橢圓 33"/>
              <p:cNvSpPr/>
              <p:nvPr/>
            </p:nvSpPr>
            <p:spPr>
              <a:xfrm>
                <a:off x="1578663" y="2652693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專業課程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5" name="橢圓 10"/>
              <p:cNvSpPr/>
              <p:nvPr/>
            </p:nvSpPr>
            <p:spPr>
              <a:xfrm>
                <a:off x="1692672" y="3016849"/>
                <a:ext cx="867155" cy="867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8" name="群組 9"/>
            <p:cNvGrpSpPr/>
            <p:nvPr/>
          </p:nvGrpSpPr>
          <p:grpSpPr>
            <a:xfrm>
              <a:off x="-2714676" y="2214555"/>
              <a:ext cx="949361" cy="953207"/>
              <a:chOff x="943405" y="899420"/>
              <a:chExt cx="1226343" cy="1231311"/>
            </a:xfrm>
          </p:grpSpPr>
          <p:sp>
            <p:nvSpPr>
              <p:cNvPr id="32" name="橢圓 31"/>
              <p:cNvSpPr/>
              <p:nvPr/>
            </p:nvSpPr>
            <p:spPr>
              <a:xfrm>
                <a:off x="943405" y="899420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網路學院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3" name="橢圓 12"/>
              <p:cNvSpPr/>
              <p:nvPr/>
            </p:nvSpPr>
            <p:spPr>
              <a:xfrm>
                <a:off x="1122999" y="1263576"/>
                <a:ext cx="867155" cy="867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9" name="群組 20"/>
            <p:cNvGrpSpPr/>
            <p:nvPr/>
          </p:nvGrpSpPr>
          <p:grpSpPr>
            <a:xfrm>
              <a:off x="-877954" y="2285992"/>
              <a:ext cx="949360" cy="953206"/>
              <a:chOff x="1605317" y="2652693"/>
              <a:chExt cx="1226343" cy="1231311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1605317" y="2652693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組織</a:t>
                </a:r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內訓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1" name="橢圓 10"/>
              <p:cNvSpPr/>
              <p:nvPr/>
            </p:nvSpPr>
            <p:spPr>
              <a:xfrm>
                <a:off x="1692672" y="3016849"/>
                <a:ext cx="867155" cy="867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4" name="群組 43"/>
          <p:cNvGrpSpPr/>
          <p:nvPr/>
        </p:nvGrpSpPr>
        <p:grpSpPr>
          <a:xfrm>
            <a:off x="4363780" y="3481058"/>
            <a:ext cx="3521628" cy="3195160"/>
            <a:chOff x="8715404" y="2000240"/>
            <a:chExt cx="3500462" cy="3571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5" name="群組 33"/>
            <p:cNvGrpSpPr/>
            <p:nvPr/>
          </p:nvGrpSpPr>
          <p:grpSpPr>
            <a:xfrm>
              <a:off x="8715404" y="2000240"/>
              <a:ext cx="3500462" cy="3571900"/>
              <a:chOff x="1098939" y="0"/>
              <a:chExt cx="4063999" cy="4063999"/>
            </a:xfrm>
            <a:solidFill>
              <a:srgbClr val="7030A0"/>
            </a:solidFill>
          </p:grpSpPr>
          <p:sp>
            <p:nvSpPr>
              <p:cNvPr id="55" name="橢圓 54"/>
              <p:cNvSpPr/>
              <p:nvPr/>
            </p:nvSpPr>
            <p:spPr>
              <a:xfrm>
                <a:off x="1098939" y="0"/>
                <a:ext cx="4063999" cy="4063999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橢圓 4"/>
              <p:cNvSpPr/>
              <p:nvPr/>
            </p:nvSpPr>
            <p:spPr>
              <a:xfrm>
                <a:off x="1750584" y="3238747"/>
                <a:ext cx="2883550" cy="609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04" tIns="120904" rIns="120904" bIns="12090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Community</a:t>
                </a:r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社群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46" name="Picture 7" descr="C:\Users\Cat home\AppData\Local\Microsoft\Windows\INetCache\IE\7ESDGQXF\students_partner_work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21346" y="3143248"/>
              <a:ext cx="1394388" cy="1121320"/>
            </a:xfrm>
            <a:prstGeom prst="rect">
              <a:avLst/>
            </a:prstGeom>
            <a:noFill/>
          </p:spPr>
        </p:pic>
        <p:grpSp>
          <p:nvGrpSpPr>
            <p:cNvPr id="47" name="群組 5"/>
            <p:cNvGrpSpPr/>
            <p:nvPr/>
          </p:nvGrpSpPr>
          <p:grpSpPr>
            <a:xfrm>
              <a:off x="9980622" y="2285992"/>
              <a:ext cx="949360" cy="949360"/>
              <a:chOff x="2342547" y="92681"/>
              <a:chExt cx="1226343" cy="1226343"/>
            </a:xfrm>
          </p:grpSpPr>
          <p:sp>
            <p:nvSpPr>
              <p:cNvPr id="53" name="橢圓 52"/>
              <p:cNvSpPr/>
              <p:nvPr/>
            </p:nvSpPr>
            <p:spPr>
              <a:xfrm>
                <a:off x="2342547" y="92681"/>
                <a:ext cx="1226343" cy="122634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業師社群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4" name="橢圓 4"/>
              <p:cNvSpPr/>
              <p:nvPr/>
            </p:nvSpPr>
            <p:spPr>
              <a:xfrm>
                <a:off x="2614422" y="179995"/>
                <a:ext cx="867155" cy="8671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700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>
            <a:xfrm>
              <a:off x="10929982" y="2714620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研習</a:t>
              </a:r>
            </a:p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交流</a:t>
              </a:r>
            </a:p>
          </p:txBody>
        </p:sp>
        <p:sp>
          <p:nvSpPr>
            <p:cNvPr id="49" name="橢圓 48"/>
            <p:cNvSpPr/>
            <p:nvPr/>
          </p:nvSpPr>
          <p:spPr>
            <a:xfrm>
              <a:off x="9051928" y="2693954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分享</a:t>
              </a:r>
              <a:endParaRPr lang="zh-TW" altLang="en-US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9980622" y="4051276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教學競技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9001156" y="3714752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動態消息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10980754" y="3765524"/>
              <a:ext cx="949360" cy="9493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讀書會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364535" y="3976226"/>
            <a:ext cx="3420660" cy="2899594"/>
            <a:chOff x="633684" y="3919208"/>
            <a:chExt cx="3400101" cy="3241484"/>
          </a:xfrm>
        </p:grpSpPr>
        <p:grpSp>
          <p:nvGrpSpPr>
            <p:cNvPr id="58" name="群組 57"/>
            <p:cNvGrpSpPr/>
            <p:nvPr/>
          </p:nvGrpSpPr>
          <p:grpSpPr>
            <a:xfrm rot="464591">
              <a:off x="633684" y="3935120"/>
              <a:ext cx="3400101" cy="3225572"/>
              <a:chOff x="389094" y="3961036"/>
              <a:chExt cx="3400101" cy="3225572"/>
            </a:xfrm>
          </p:grpSpPr>
          <p:sp>
            <p:nvSpPr>
              <p:cNvPr id="60" name=" 3"/>
              <p:cNvSpPr/>
              <p:nvPr/>
            </p:nvSpPr>
            <p:spPr>
              <a:xfrm rot="18555576" flipV="1">
                <a:off x="1234907" y="4632319"/>
                <a:ext cx="3225572" cy="1883005"/>
              </a:xfrm>
              <a:prstGeom prst="swooshArrow">
                <a:avLst>
                  <a:gd name="adj1" fmla="val 25000"/>
                  <a:gd name="adj2" fmla="val 30764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1" name="群組 60"/>
              <p:cNvGrpSpPr/>
              <p:nvPr/>
            </p:nvGrpSpPr>
            <p:grpSpPr>
              <a:xfrm rot="21048297">
                <a:off x="1494168" y="5151593"/>
                <a:ext cx="983211" cy="983211"/>
                <a:chOff x="2286259" y="-200727"/>
                <a:chExt cx="1068585" cy="1068585"/>
              </a:xfrm>
            </p:grpSpPr>
            <p:sp>
              <p:nvSpPr>
                <p:cNvPr id="71" name="橢圓 70"/>
                <p:cNvSpPr/>
                <p:nvPr/>
              </p:nvSpPr>
              <p:spPr>
                <a:xfrm>
                  <a:off x="2286259" y="-200727"/>
                  <a:ext cx="1068585" cy="1068585"/>
                </a:xfrm>
                <a:prstGeom prst="ellipse">
                  <a:avLst/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2" name="橢圓 4"/>
                <p:cNvSpPr/>
                <p:nvPr/>
              </p:nvSpPr>
              <p:spPr>
                <a:xfrm>
                  <a:off x="2443360" y="-42203"/>
                  <a:ext cx="896925" cy="7556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800" kern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BOOKs</a:t>
                  </a:r>
                  <a:endParaRPr lang="zh-TW" altLang="en-US" sz="18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62" name="群組 61"/>
              <p:cNvGrpSpPr/>
              <p:nvPr/>
            </p:nvGrpSpPr>
            <p:grpSpPr>
              <a:xfrm rot="21048297">
                <a:off x="770821" y="4504657"/>
                <a:ext cx="1068585" cy="1068585"/>
                <a:chOff x="3997281" y="986181"/>
                <a:chExt cx="1068585" cy="1068585"/>
              </a:xfrm>
            </p:grpSpPr>
            <p:sp>
              <p:nvSpPr>
                <p:cNvPr id="69" name="橢圓 68"/>
                <p:cNvSpPr/>
                <p:nvPr/>
              </p:nvSpPr>
              <p:spPr>
                <a:xfrm>
                  <a:off x="3997281" y="986181"/>
                  <a:ext cx="1068585" cy="1068585"/>
                </a:xfrm>
                <a:prstGeom prst="ellipse">
                  <a:avLst/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0" name="橢圓 6"/>
                <p:cNvSpPr/>
                <p:nvPr/>
              </p:nvSpPr>
              <p:spPr>
                <a:xfrm>
                  <a:off x="4068944" y="1161115"/>
                  <a:ext cx="954358" cy="7556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800" kern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MOOCs</a:t>
                  </a:r>
                  <a:endParaRPr lang="zh-TW" altLang="en-US" sz="18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63" name="群組 62"/>
              <p:cNvGrpSpPr/>
              <p:nvPr/>
            </p:nvGrpSpPr>
            <p:grpSpPr>
              <a:xfrm rot="21048297">
                <a:off x="968398" y="5752256"/>
                <a:ext cx="914466" cy="911918"/>
                <a:chOff x="910002" y="1444567"/>
                <a:chExt cx="1068585" cy="1068585"/>
              </a:xfrm>
            </p:grpSpPr>
            <p:sp>
              <p:nvSpPr>
                <p:cNvPr id="67" name="橢圓 66"/>
                <p:cNvSpPr/>
                <p:nvPr/>
              </p:nvSpPr>
              <p:spPr>
                <a:xfrm>
                  <a:off x="910002" y="1444567"/>
                  <a:ext cx="1068585" cy="1068585"/>
                </a:xfrm>
                <a:prstGeom prst="ellipse">
                  <a:avLst/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橢圓 10"/>
                <p:cNvSpPr/>
                <p:nvPr/>
              </p:nvSpPr>
              <p:spPr>
                <a:xfrm>
                  <a:off x="1174734" y="1654198"/>
                  <a:ext cx="755603" cy="7556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800" kern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WEB</a:t>
                  </a:r>
                  <a:endParaRPr lang="zh-TW" altLang="en-US" sz="18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64" name="群組 63"/>
              <p:cNvGrpSpPr/>
              <p:nvPr/>
            </p:nvGrpSpPr>
            <p:grpSpPr>
              <a:xfrm rot="21048297">
                <a:off x="389094" y="5525471"/>
                <a:ext cx="758305" cy="758305"/>
                <a:chOff x="2459322" y="2825703"/>
                <a:chExt cx="1068585" cy="1068585"/>
              </a:xfrm>
            </p:grpSpPr>
            <p:sp>
              <p:nvSpPr>
                <p:cNvPr id="65" name="橢圓 64"/>
                <p:cNvSpPr/>
                <p:nvPr/>
              </p:nvSpPr>
              <p:spPr>
                <a:xfrm>
                  <a:off x="2459322" y="2825703"/>
                  <a:ext cx="1068585" cy="1068585"/>
                </a:xfrm>
                <a:prstGeom prst="ellipse">
                  <a:avLst/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橢圓 8"/>
                <p:cNvSpPr/>
                <p:nvPr/>
              </p:nvSpPr>
              <p:spPr>
                <a:xfrm>
                  <a:off x="2580500" y="3022131"/>
                  <a:ext cx="755603" cy="7556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800" kern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TED</a:t>
                  </a:r>
                  <a:endParaRPr lang="zh-TW" altLang="en-US" sz="18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59" name="橢圓 4"/>
            <p:cNvSpPr/>
            <p:nvPr/>
          </p:nvSpPr>
          <p:spPr>
            <a:xfrm>
              <a:off x="755731" y="3919208"/>
              <a:ext cx="1554861" cy="535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O</a:t>
              </a:r>
              <a:r>
                <a:rPr lang="en-US" altLang="zh-TW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en-US" altLang="zh-TW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O</a:t>
              </a:r>
              <a:endParaRPr lang="zh-TW" alt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15708" y="1992994"/>
            <a:ext cx="1019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實務研習單位交流</a:t>
            </a:r>
          </a:p>
        </p:txBody>
      </p:sp>
      <p:sp>
        <p:nvSpPr>
          <p:cNvPr id="73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23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09234" y="1052736"/>
            <a:ext cx="8626474" cy="504056"/>
          </a:xfrm>
        </p:spPr>
        <p:txBody>
          <a:bodyPr/>
          <a:lstStyle/>
          <a:p>
            <a:pPr>
              <a:buClrTx/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rPr>
              <a:t>實務專題</a:t>
            </a:r>
            <a:endParaRPr lang="zh-TW" altLang="en-US" sz="2800" b="1" dirty="0">
              <a:solidFill>
                <a:schemeClr val="tx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black">
          <a:xfrm>
            <a:off x="4326579" y="3302503"/>
            <a:ext cx="4283460" cy="1603398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black">
          <a:xfrm flipH="1">
            <a:off x="728950" y="3404809"/>
            <a:ext cx="3939658" cy="1307024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gray">
          <a:xfrm>
            <a:off x="3081855" y="3257711"/>
            <a:ext cx="360700" cy="441770"/>
          </a:xfrm>
          <a:prstGeom prst="ellipse">
            <a:avLst/>
          </a:prstGeom>
          <a:solidFill>
            <a:srgbClr val="FA5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gray">
          <a:xfrm>
            <a:off x="2892164" y="3257711"/>
            <a:ext cx="182505" cy="427746"/>
          </a:xfrm>
          <a:prstGeom prst="moon">
            <a:avLst>
              <a:gd name="adj" fmla="val 84019"/>
            </a:avLst>
          </a:prstGeom>
          <a:solidFill>
            <a:srgbClr val="FA59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gray">
          <a:xfrm>
            <a:off x="2758518" y="3257711"/>
            <a:ext cx="181069" cy="427746"/>
          </a:xfrm>
          <a:prstGeom prst="moon">
            <a:avLst>
              <a:gd name="adj" fmla="val 50000"/>
            </a:avLst>
          </a:prstGeom>
          <a:solidFill>
            <a:srgbClr val="FA5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gray">
          <a:xfrm flipH="1">
            <a:off x="5555022" y="3257711"/>
            <a:ext cx="362137" cy="441770"/>
          </a:xfrm>
          <a:prstGeom prst="ellipse">
            <a:avLst/>
          </a:prstGeom>
          <a:solidFill>
            <a:srgbClr val="FA5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gray">
          <a:xfrm flipH="1">
            <a:off x="5907101" y="3257711"/>
            <a:ext cx="181069" cy="427746"/>
          </a:xfrm>
          <a:prstGeom prst="moon">
            <a:avLst>
              <a:gd name="adj" fmla="val 84019"/>
            </a:avLst>
          </a:prstGeom>
          <a:solidFill>
            <a:srgbClr val="FA59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gray">
          <a:xfrm flipH="1">
            <a:off x="6023502" y="3257711"/>
            <a:ext cx="182506" cy="427746"/>
          </a:xfrm>
          <a:prstGeom prst="moon">
            <a:avLst>
              <a:gd name="adj" fmla="val 50000"/>
            </a:avLst>
          </a:prstGeom>
          <a:solidFill>
            <a:srgbClr val="FA5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gray">
          <a:xfrm>
            <a:off x="2621998" y="3257711"/>
            <a:ext cx="182505" cy="427746"/>
          </a:xfrm>
          <a:prstGeom prst="moon">
            <a:avLst>
              <a:gd name="adj" fmla="val 50000"/>
            </a:avLst>
          </a:prstGeom>
          <a:solidFill>
            <a:srgbClr val="FA59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gray">
          <a:xfrm flipH="1">
            <a:off x="6145652" y="3257711"/>
            <a:ext cx="182505" cy="427746"/>
          </a:xfrm>
          <a:prstGeom prst="moon">
            <a:avLst>
              <a:gd name="adj" fmla="val 50000"/>
            </a:avLst>
          </a:prstGeom>
          <a:solidFill>
            <a:srgbClr val="FA59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black">
          <a:xfrm flipH="1">
            <a:off x="1054869" y="3404810"/>
            <a:ext cx="3591554" cy="2020653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black">
          <a:xfrm flipH="1">
            <a:off x="2831765" y="3593051"/>
            <a:ext cx="1640482" cy="2394543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black">
          <a:xfrm>
            <a:off x="4572350" y="3545412"/>
            <a:ext cx="3326819" cy="1894619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black">
          <a:xfrm>
            <a:off x="4513095" y="3671446"/>
            <a:ext cx="2277949" cy="2316147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" name="圓角矩形 82"/>
          <p:cNvSpPr/>
          <p:nvPr/>
        </p:nvSpPr>
        <p:spPr>
          <a:xfrm>
            <a:off x="5854745" y="3979688"/>
            <a:ext cx="2800841" cy="5138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圓角矩形 83"/>
          <p:cNvSpPr/>
          <p:nvPr/>
        </p:nvSpPr>
        <p:spPr>
          <a:xfrm>
            <a:off x="5889182" y="4645483"/>
            <a:ext cx="2215478" cy="5138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圓角矩形 80"/>
          <p:cNvSpPr/>
          <p:nvPr/>
        </p:nvSpPr>
        <p:spPr>
          <a:xfrm>
            <a:off x="945557" y="4684925"/>
            <a:ext cx="2327844" cy="5138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圓角矩形 81"/>
          <p:cNvSpPr/>
          <p:nvPr/>
        </p:nvSpPr>
        <p:spPr>
          <a:xfrm>
            <a:off x="1518190" y="5410371"/>
            <a:ext cx="2736039" cy="5138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96" name="群組 4095"/>
          <p:cNvGrpSpPr/>
          <p:nvPr/>
        </p:nvGrpSpPr>
        <p:grpSpPr>
          <a:xfrm>
            <a:off x="539552" y="3979373"/>
            <a:ext cx="2251365" cy="513822"/>
            <a:chOff x="539552" y="3979373"/>
            <a:chExt cx="2736039" cy="513822"/>
          </a:xfrm>
        </p:grpSpPr>
        <p:sp>
          <p:nvSpPr>
            <p:cNvPr id="80" name="圓角矩形 79"/>
            <p:cNvSpPr/>
            <p:nvPr/>
          </p:nvSpPr>
          <p:spPr>
            <a:xfrm>
              <a:off x="539552" y="3979373"/>
              <a:ext cx="2736039" cy="5138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845518" y="4070180"/>
              <a:ext cx="1904689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物聯網程式設計 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6269062" y="4714243"/>
            <a:ext cx="160813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遊戲動畫設計</a:t>
            </a:r>
          </a:p>
        </p:txBody>
      </p:sp>
      <p:sp>
        <p:nvSpPr>
          <p:cNvPr id="67" name="矩形 66"/>
          <p:cNvSpPr/>
          <p:nvPr/>
        </p:nvSpPr>
        <p:spPr>
          <a:xfrm>
            <a:off x="5846527" y="4054983"/>
            <a:ext cx="2817275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VR &amp; AR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產品設計與開發 </a:t>
            </a:r>
          </a:p>
        </p:txBody>
      </p:sp>
      <p:sp>
        <p:nvSpPr>
          <p:cNvPr id="71" name="矩形 70"/>
          <p:cNvSpPr/>
          <p:nvPr/>
        </p:nvSpPr>
        <p:spPr>
          <a:xfrm>
            <a:off x="1074277" y="4762373"/>
            <a:ext cx="2185214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資訊安全</a:t>
            </a:r>
            <a:r>
              <a:rPr lang="en-US" altLang="zh-TW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弱點</a:t>
            </a:r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掃描</a:t>
            </a:r>
          </a:p>
        </p:txBody>
      </p:sp>
      <p:grpSp>
        <p:nvGrpSpPr>
          <p:cNvPr id="4099" name="群組 4098"/>
          <p:cNvGrpSpPr/>
          <p:nvPr/>
        </p:nvGrpSpPr>
        <p:grpSpPr>
          <a:xfrm>
            <a:off x="1738179" y="6107081"/>
            <a:ext cx="2586691" cy="513823"/>
            <a:chOff x="2059732" y="6109030"/>
            <a:chExt cx="2832462" cy="513823"/>
          </a:xfrm>
        </p:grpSpPr>
        <p:sp>
          <p:nvSpPr>
            <p:cNvPr id="72" name="圓角矩形 71"/>
            <p:cNvSpPr/>
            <p:nvPr/>
          </p:nvSpPr>
          <p:spPr>
            <a:xfrm>
              <a:off x="2059732" y="6109030"/>
              <a:ext cx="2832462" cy="5138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477011" y="6172431"/>
              <a:ext cx="2020713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46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Vijaya" pitchFamily="34" charset="0"/>
                </a:rPr>
                <a:t>網站設計與開發</a:t>
              </a:r>
              <a:endParaRPr kumimoji="0" lang="zh-TW" altLang="en-US" sz="1846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jaya" pitchFamily="34" charset="0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1868620" y="5485836"/>
            <a:ext cx="214193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46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影像</a:t>
            </a:r>
            <a:r>
              <a:rPr lang="zh-TW" altLang="en-US" sz="1846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辨識程式設計 </a:t>
            </a:r>
            <a:endParaRPr lang="zh-TW" altLang="en-US" sz="1846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100" name="群組 4099"/>
          <p:cNvGrpSpPr/>
          <p:nvPr/>
        </p:nvGrpSpPr>
        <p:grpSpPr>
          <a:xfrm>
            <a:off x="4441797" y="5398348"/>
            <a:ext cx="3219521" cy="513822"/>
            <a:chOff x="4688351" y="5398348"/>
            <a:chExt cx="2990935" cy="513822"/>
          </a:xfrm>
        </p:grpSpPr>
        <p:sp>
          <p:nvSpPr>
            <p:cNvPr id="85" name="圓角矩形 84"/>
            <p:cNvSpPr/>
            <p:nvPr/>
          </p:nvSpPr>
          <p:spPr>
            <a:xfrm>
              <a:off x="4688351" y="5398348"/>
              <a:ext cx="2990935" cy="51382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4917570" y="5485836"/>
              <a:ext cx="2702984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3D</a:t>
              </a:r>
              <a:r>
                <a:rPr lang="zh-TW" altLang="en-US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列印設計與商品開發 </a:t>
              </a:r>
            </a:p>
          </p:txBody>
        </p:sp>
      </p:grpSp>
      <p:sp>
        <p:nvSpPr>
          <p:cNvPr id="87" name="Oval 6"/>
          <p:cNvSpPr>
            <a:spLocks noChangeArrowheads="1"/>
          </p:cNvSpPr>
          <p:nvPr/>
        </p:nvSpPr>
        <p:spPr bwMode="gray">
          <a:xfrm>
            <a:off x="3547240" y="2397984"/>
            <a:ext cx="1985597" cy="130149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8575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b="1"/>
          </a:p>
        </p:txBody>
      </p:sp>
      <p:sp>
        <p:nvSpPr>
          <p:cNvPr id="89" name="矩形 88"/>
          <p:cNvSpPr/>
          <p:nvPr/>
        </p:nvSpPr>
        <p:spPr>
          <a:xfrm>
            <a:off x="3726054" y="2754562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政府科技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產學合作計畫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1" name="Picture 2" descr="「工研院 logo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80" y="2196298"/>
            <a:ext cx="1325800" cy="2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相關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8" y="2190624"/>
            <a:ext cx="2020468" cy="2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1" descr="「中華經濟研究院 logo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4" y="2518590"/>
            <a:ext cx="2104434" cy="4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「精密機械研究發展中心 logo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84" y="2825303"/>
            <a:ext cx="641399" cy="6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5" descr="「國家實驗研究院 logo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39" y="2623456"/>
            <a:ext cx="1038501" cy="2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9" descr="「臺灣網路資訊中心 logo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4" y="2977363"/>
            <a:ext cx="597028" cy="3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1" descr="「國家衛生研究院 logo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70" y="3145374"/>
            <a:ext cx="487258" cy="4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3" descr="「電信技術中心 logo」的圖片搜尋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3397381"/>
            <a:ext cx="1836454" cy="5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「金屬工業研究發展中心 logo」的圖片搜尋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2905875"/>
            <a:ext cx="741593" cy="4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Aver-ePillars-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24" y="3526295"/>
            <a:ext cx="909541" cy="3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637" y="2745424"/>
            <a:ext cx="914919" cy="2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 descr="「samsung logo」的圖片搜尋結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9" y="2893550"/>
            <a:ext cx="963979" cy="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「鴻海 logo」的圖片搜尋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11" y="3091689"/>
            <a:ext cx="1295384" cy="3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「台達」的圖片搜尋結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66" y="2819559"/>
            <a:ext cx="968962" cy="2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相關圖片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88" y="2487165"/>
            <a:ext cx="1810778" cy="3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「緯創」的圖片搜尋結果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58" y="3480946"/>
            <a:ext cx="1120437" cy="5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矩形 114"/>
          <p:cNvSpPr/>
          <p:nvPr/>
        </p:nvSpPr>
        <p:spPr>
          <a:xfrm>
            <a:off x="663728" y="16506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62000" eaLnBrk="0" hangingPunct="0">
              <a:spcBef>
                <a:spcPct val="20000"/>
              </a:spcBef>
            </a:pPr>
            <a:r>
              <a:rPr lang="zh-TW" altLang="en-US" sz="2000" b="1" u="sng" kern="0" dirty="0" smtClean="0">
                <a:solidFill>
                  <a:srgbClr val="C00000"/>
                </a:solidFill>
                <a:latin typeface="Times New Roman"/>
                <a:ea typeface="微軟正黑體" panose="020B0604030504040204" pitchFamily="34" charset="-120"/>
              </a:rPr>
              <a:t>實務研習單位</a:t>
            </a:r>
            <a:endParaRPr lang="zh-TW" altLang="en-US" sz="2000" b="1" u="sng" kern="0" dirty="0">
              <a:solidFill>
                <a:srgbClr val="C00000"/>
              </a:solidFill>
              <a:latin typeface="Times New Roman"/>
              <a:ea typeface="微軟正黑體" panose="020B0604030504040204" pitchFamily="34" charset="-12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649870" y="1640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62000" eaLnBrk="0" hangingPunct="0">
              <a:spcBef>
                <a:spcPct val="20000"/>
              </a:spcBef>
            </a:pPr>
            <a:r>
              <a:rPr lang="zh-TW" altLang="en-US" sz="2000" b="1" u="sng" kern="0" dirty="0" smtClean="0">
                <a:solidFill>
                  <a:srgbClr val="C00000"/>
                </a:solidFill>
                <a:latin typeface="Times New Roman"/>
                <a:ea typeface="微軟正黑體" panose="020B0604030504040204" pitchFamily="34" charset="-120"/>
              </a:rPr>
              <a:t>合作廠商</a:t>
            </a:r>
            <a:endParaRPr lang="zh-TW" altLang="en-US" sz="2000" b="1" u="sng" kern="0" dirty="0">
              <a:solidFill>
                <a:srgbClr val="C00000"/>
              </a:solidFill>
              <a:latin typeface="Times New Roman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「microsoft」的圖片搜尋結果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92" y="2407514"/>
            <a:ext cx="1098285" cy="4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318" y="2109473"/>
            <a:ext cx="1267277" cy="38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6" descr="「遠傳電信 logo」的圖片搜尋結果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72" y="2861888"/>
            <a:ext cx="796850" cy="2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8" descr="「Appier logo」的圖片搜尋結果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7" y="3519501"/>
            <a:ext cx="709558" cy="5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0" descr="「NVIDIA logo」的圖片搜尋結果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68" y="2143834"/>
            <a:ext cx="1107271" cy="2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6" descr="「趨勢科技 logo」的圖片搜尋結果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4" y="2125639"/>
            <a:ext cx="1015958" cy="3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" name="群組 130"/>
          <p:cNvGrpSpPr/>
          <p:nvPr/>
        </p:nvGrpSpPr>
        <p:grpSpPr>
          <a:xfrm>
            <a:off x="3352628" y="3979373"/>
            <a:ext cx="2251365" cy="513822"/>
            <a:chOff x="539552" y="3979373"/>
            <a:chExt cx="2736039" cy="513822"/>
          </a:xfrm>
        </p:grpSpPr>
        <p:sp>
          <p:nvSpPr>
            <p:cNvPr id="132" name="圓角矩形 131"/>
            <p:cNvSpPr/>
            <p:nvPr/>
          </p:nvSpPr>
          <p:spPr>
            <a:xfrm>
              <a:off x="539552" y="3979373"/>
              <a:ext cx="2736039" cy="5138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845518" y="4070180"/>
              <a:ext cx="2314731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大數據程式設計 </a:t>
              </a:r>
            </a:p>
          </p:txBody>
        </p:sp>
      </p:grpSp>
      <p:grpSp>
        <p:nvGrpSpPr>
          <p:cNvPr id="4097" name="群組 4096"/>
          <p:cNvGrpSpPr/>
          <p:nvPr/>
        </p:nvGrpSpPr>
        <p:grpSpPr>
          <a:xfrm>
            <a:off x="3396356" y="4663287"/>
            <a:ext cx="2261044" cy="513822"/>
            <a:chOff x="3396356" y="4663287"/>
            <a:chExt cx="2327844" cy="513822"/>
          </a:xfrm>
        </p:grpSpPr>
        <p:sp>
          <p:nvSpPr>
            <p:cNvPr id="134" name="圓角矩形 133"/>
            <p:cNvSpPr/>
            <p:nvPr/>
          </p:nvSpPr>
          <p:spPr>
            <a:xfrm>
              <a:off x="3396356" y="4663287"/>
              <a:ext cx="2327844" cy="51382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3659630" y="4740735"/>
              <a:ext cx="1904689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APP</a:t>
              </a:r>
              <a:r>
                <a:rPr lang="zh-TW" altLang="en-US" sz="1846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設計與開發</a:t>
              </a:r>
            </a:p>
          </p:txBody>
        </p:sp>
      </p:grpSp>
      <p:grpSp>
        <p:nvGrpSpPr>
          <p:cNvPr id="138" name="群組 137"/>
          <p:cNvGrpSpPr/>
          <p:nvPr/>
        </p:nvGrpSpPr>
        <p:grpSpPr>
          <a:xfrm>
            <a:off x="4441796" y="6106686"/>
            <a:ext cx="3292747" cy="513823"/>
            <a:chOff x="2034997" y="6109030"/>
            <a:chExt cx="3109188" cy="513823"/>
          </a:xfrm>
        </p:grpSpPr>
        <p:sp>
          <p:nvSpPr>
            <p:cNvPr id="139" name="圓角矩形 138"/>
            <p:cNvSpPr/>
            <p:nvPr/>
          </p:nvSpPr>
          <p:spPr>
            <a:xfrm>
              <a:off x="2059732" y="6109030"/>
              <a:ext cx="2832462" cy="5138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2034997" y="6201492"/>
              <a:ext cx="3109188" cy="376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46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Vijaya" pitchFamily="34" charset="0"/>
                </a:rPr>
                <a:t>人工智慧關鍵</a:t>
              </a:r>
              <a:r>
                <a:rPr kumimoji="0" lang="zh-TW" altLang="en-US" sz="1846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Vijaya" pitchFamily="34" charset="0"/>
                </a:rPr>
                <a:t>技術先期研究</a:t>
              </a:r>
              <a:endParaRPr kumimoji="0" lang="zh-TW" altLang="en-US" sz="1846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jaya" pitchFamily="34" charset="0"/>
              </a:endParaRPr>
            </a:p>
          </p:txBody>
        </p:sp>
      </p:grpSp>
      <p:sp>
        <p:nvSpPr>
          <p:cNvPr id="73" name="標題 1"/>
          <p:cNvSpPr>
            <a:spLocks noGrp="1"/>
          </p:cNvSpPr>
          <p:nvPr>
            <p:ph type="title"/>
          </p:nvPr>
        </p:nvSpPr>
        <p:spPr>
          <a:xfrm>
            <a:off x="265114" y="112207"/>
            <a:ext cx="8626474" cy="647985"/>
          </a:xfr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zh-TW" altLang="en-US" sz="3200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zh-TW" altLang="en-US" sz="3200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研習流程與活動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（</a:t>
            </a:r>
            <a:r>
              <a:rPr lang="en-US" altLang="zh-TW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4/11</a:t>
            </a:r>
            <a:r>
              <a:rPr lang="zh-TW" altLang="en-US" sz="2400" kern="12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）</a:t>
            </a:r>
            <a:endParaRPr lang="zh-TW" altLang="en-US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62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21199</TotalTime>
  <Words>2822</Words>
  <Application>Microsoft Office PowerPoint</Application>
  <PresentationFormat>如螢幕大小 (4:3)</PresentationFormat>
  <Paragraphs>554</Paragraphs>
  <Slides>25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2" baseType="lpstr">
      <vt:lpstr>Gill Sans</vt:lpstr>
      <vt:lpstr>HanWangYenLight</vt:lpstr>
      <vt:lpstr>Helvetica Light</vt:lpstr>
      <vt:lpstr>Helvetica Neue Bold Condensed</vt:lpstr>
      <vt:lpstr>Seravek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Vijaya</vt:lpstr>
      <vt:lpstr>Wingdings</vt:lpstr>
      <vt:lpstr>Wingdings 2</vt:lpstr>
      <vt:lpstr>IDB簡報格式</vt:lpstr>
      <vt:lpstr>Clip</vt:lpstr>
      <vt:lpstr>PowerPoint 簡報</vt:lpstr>
      <vt:lpstr>PowerPoint 簡報</vt:lpstr>
      <vt:lpstr>PowerPoint 簡報</vt:lpstr>
      <vt:lpstr>PowerPoint 簡報</vt:lpstr>
      <vt:lpstr>PowerPoint 簡報</vt:lpstr>
      <vt:lpstr>四、研習流程與活動（1/11）</vt:lpstr>
      <vt:lpstr>四、研習流程與活動（2/11）</vt:lpstr>
      <vt:lpstr>四、研習流程與活動（3/11）</vt:lpstr>
      <vt:lpstr>四、研習流程與活動（4/11）</vt:lpstr>
      <vt:lpstr>四、研習流程與活動（5/11）</vt:lpstr>
      <vt:lpstr>四、研習流程與活動（6/11）</vt:lpstr>
      <vt:lpstr>四、研習流程與活動（7/11）</vt:lpstr>
      <vt:lpstr>四、研習流程與活動（8/11）</vt:lpstr>
      <vt:lpstr>四、研習流程與活動（9/11）</vt:lpstr>
      <vt:lpstr>四、研習流程與活動（10/11）</vt:lpstr>
      <vt:lpstr>四、研習流程與活動（11/11）</vt:lpstr>
      <vt:lpstr>五、申請須知重點說明（1/7）</vt:lpstr>
      <vt:lpstr>五、申請須知重點說明（2/7）</vt:lpstr>
      <vt:lpstr>五、申請須知重點說明（3/7）</vt:lpstr>
      <vt:lpstr>五、申請須知重點說明（4/7）</vt:lpstr>
      <vt:lpstr>五、申請須知重點說明（5/7）</vt:lpstr>
      <vt:lpstr>PowerPoint 簡報</vt:lpstr>
      <vt:lpstr>PowerPoint 簡報</vt:lpstr>
      <vt:lpstr>六、系統操作DEMO</vt:lpstr>
      <vt:lpstr>PowerPoint 簡報</vt:lpstr>
    </vt:vector>
  </TitlesOfParts>
  <Company>經濟部工業局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數位學習南進策略建議</dc:title>
  <dc:creator>MIC</dc:creator>
  <cp:lastModifiedBy>鄭琇君</cp:lastModifiedBy>
  <cp:revision>1805</cp:revision>
  <cp:lastPrinted>2017-04-24T08:48:07Z</cp:lastPrinted>
  <dcterms:created xsi:type="dcterms:W3CDTF">2015-05-29T06:26:09Z</dcterms:created>
  <dcterms:modified xsi:type="dcterms:W3CDTF">2017-04-24T09:23:41Z</dcterms:modified>
</cp:coreProperties>
</file>